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256" r:id="rId2"/>
    <p:sldId id="258" r:id="rId3"/>
    <p:sldId id="291" r:id="rId4"/>
    <p:sldId id="284" r:id="rId5"/>
    <p:sldId id="285" r:id="rId6"/>
    <p:sldId id="286" r:id="rId7"/>
    <p:sldId id="287" r:id="rId8"/>
    <p:sldId id="282" r:id="rId9"/>
    <p:sldId id="288" r:id="rId10"/>
    <p:sldId id="289" r:id="rId11"/>
    <p:sldId id="319" r:id="rId12"/>
    <p:sldId id="320" r:id="rId13"/>
    <p:sldId id="321" r:id="rId14"/>
    <p:sldId id="322" r:id="rId15"/>
    <p:sldId id="323" r:id="rId16"/>
    <p:sldId id="290" r:id="rId17"/>
    <p:sldId id="283" r:id="rId18"/>
    <p:sldId id="292" r:id="rId19"/>
    <p:sldId id="275" r:id="rId20"/>
    <p:sldId id="294" r:id="rId21"/>
    <p:sldId id="293" r:id="rId22"/>
    <p:sldId id="277" r:id="rId23"/>
    <p:sldId id="279" r:id="rId24"/>
    <p:sldId id="316" r:id="rId25"/>
    <p:sldId id="317" r:id="rId26"/>
    <p:sldId id="311" r:id="rId27"/>
    <p:sldId id="312" r:id="rId28"/>
    <p:sldId id="313" r:id="rId29"/>
    <p:sldId id="314" r:id="rId30"/>
    <p:sldId id="318" r:id="rId31"/>
    <p:sldId id="315" r:id="rId32"/>
    <p:sldId id="295" r:id="rId33"/>
    <p:sldId id="281" r:id="rId34"/>
    <p:sldId id="296" r:id="rId35"/>
    <p:sldId id="297" r:id="rId36"/>
    <p:sldId id="298" r:id="rId37"/>
    <p:sldId id="299" r:id="rId38"/>
    <p:sldId id="300" r:id="rId39"/>
    <p:sldId id="301" r:id="rId40"/>
    <p:sldId id="302" r:id="rId41"/>
    <p:sldId id="310" r:id="rId42"/>
    <p:sldId id="303" r:id="rId43"/>
    <p:sldId id="304" r:id="rId44"/>
    <p:sldId id="305" r:id="rId45"/>
    <p:sldId id="306" r:id="rId46"/>
    <p:sldId id="307" r:id="rId47"/>
    <p:sldId id="309" r:id="rId48"/>
    <p:sldId id="308" r:id="rId49"/>
    <p:sldId id="261" r:id="rId50"/>
    <p:sldId id="278" r:id="rId51"/>
    <p:sldId id="270" r:id="rId52"/>
    <p:sldId id="274" r:id="rId53"/>
    <p:sldId id="271" r:id="rId54"/>
    <p:sldId id="272" r:id="rId55"/>
    <p:sldId id="273" r:id="rId56"/>
    <p:sldId id="264" r:id="rId57"/>
    <p:sldId id="265" r:id="rId58"/>
    <p:sldId id="266" r:id="rId59"/>
    <p:sldId id="267" r:id="rId60"/>
    <p:sldId id="269"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0121"/>
    <a:srgbClr val="EFEFEF"/>
    <a:srgbClr val="1BB2E2"/>
    <a:srgbClr val="1E1C1C"/>
    <a:srgbClr val="FFD400"/>
    <a:srgbClr val="008606"/>
    <a:srgbClr val="00C106"/>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133" autoAdjust="0"/>
  </p:normalViewPr>
  <p:slideViewPr>
    <p:cSldViewPr snapToGrid="0" snapToObjects="1" showGuides="1">
      <p:cViewPr varScale="1">
        <p:scale>
          <a:sx n="71" d="100"/>
          <a:sy n="71" d="100"/>
        </p:scale>
        <p:origin x="-1176" y="-96"/>
      </p:cViewPr>
      <p:guideLst>
        <p:guide orient="horz"/>
        <p:guide/>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Sales</c:v>
                </c:pt>
              </c:strCache>
            </c:strRef>
          </c:tx>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8.2</c:v>
                </c:pt>
                <c:pt idx="1">
                  <c:v>3.2</c:v>
                </c:pt>
                <c:pt idx="2">
                  <c:v>1.4</c:v>
                </c:pt>
                <c:pt idx="3">
                  <c:v>1.2</c:v>
                </c:pt>
                <c:pt idx="4">
                  <c:v>5.5</c:v>
                </c:pt>
                <c:pt idx="5">
                  <c:v>4.2</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a:defRPr sz="12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2080560392"/>
        <c:axId val="-2066512536"/>
      </c:barChart>
      <c:catAx>
        <c:axId val="-2080560392"/>
        <c:scaling>
          <c:orientation val="minMax"/>
        </c:scaling>
        <c:delete val="0"/>
        <c:axPos val="b"/>
        <c:majorTickMark val="out"/>
        <c:minorTickMark val="none"/>
        <c:tickLblPos val="nextTo"/>
        <c:txPr>
          <a:bodyPr/>
          <a:lstStyle/>
          <a:p>
            <a:pPr>
              <a:defRPr sz="1200"/>
            </a:pPr>
            <a:endParaRPr lang="en-US"/>
          </a:p>
        </c:txPr>
        <c:crossAx val="-2066512536"/>
        <c:crosses val="autoZero"/>
        <c:auto val="1"/>
        <c:lblAlgn val="ctr"/>
        <c:lblOffset val="100"/>
        <c:noMultiLvlLbl val="0"/>
      </c:catAx>
      <c:valAx>
        <c:axId val="-2066512536"/>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2080560392"/>
        <c:crosses val="autoZero"/>
        <c:crossBetween val="between"/>
      </c:valAx>
    </c:plotArea>
    <c:legend>
      <c:legendPos val="r"/>
      <c:layout/>
      <c:overlay val="0"/>
      <c:txPr>
        <a:bodyPr/>
        <a:lstStyle/>
        <a:p>
          <a:pPr>
            <a:defRPr sz="12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Sheet1!$B$1</c:f>
              <c:strCache>
                <c:ptCount val="1"/>
                <c:pt idx="0">
                  <c:v>Series 1</c:v>
                </c:pt>
              </c:strCache>
            </c:strRef>
          </c:tx>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mooth val="0"/>
        </c:ser>
        <c:dLbls>
          <c:showLegendKey val="0"/>
          <c:showVal val="0"/>
          <c:showCatName val="0"/>
          <c:showSerName val="0"/>
          <c:showPercent val="0"/>
          <c:showBubbleSize val="0"/>
        </c:dLbls>
        <c:marker val="1"/>
        <c:smooth val="0"/>
        <c:axId val="-2066460184"/>
        <c:axId val="-2065751656"/>
      </c:lineChart>
      <c:catAx>
        <c:axId val="-2066460184"/>
        <c:scaling>
          <c:orientation val="minMax"/>
        </c:scaling>
        <c:delete val="0"/>
        <c:axPos val="b"/>
        <c:majorTickMark val="out"/>
        <c:minorTickMark val="none"/>
        <c:tickLblPos val="nextTo"/>
        <c:txPr>
          <a:bodyPr/>
          <a:lstStyle/>
          <a:p>
            <a:pPr>
              <a:defRPr sz="1200"/>
            </a:pPr>
            <a:endParaRPr lang="en-US"/>
          </a:p>
        </c:txPr>
        <c:crossAx val="-2065751656"/>
        <c:crosses val="autoZero"/>
        <c:auto val="1"/>
        <c:lblAlgn val="ctr"/>
        <c:lblOffset val="100"/>
        <c:noMultiLvlLbl val="0"/>
      </c:catAx>
      <c:valAx>
        <c:axId val="-2065751656"/>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2066460184"/>
        <c:crosses val="autoZero"/>
        <c:crossBetween val="between"/>
      </c:valAx>
    </c:plotArea>
    <c:legend>
      <c:legendPos val="r"/>
      <c:layout/>
      <c:overlay val="0"/>
      <c:txPr>
        <a:bodyPr/>
        <a:lstStyle/>
        <a:p>
          <a:pPr>
            <a:defRPr sz="1200"/>
          </a:pPr>
          <a:endParaRPr lang="en-US"/>
        </a:p>
      </c:txPr>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389E1E-C654-E943-9883-792E99AD7287}" type="datetimeFigureOut">
              <a:rPr lang="en-US" smtClean="0"/>
              <a:t>11/26/14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50E822-5F4D-874B-B26E-81691243670C}" type="slidenum">
              <a:rPr lang="en-US" smtClean="0"/>
              <a:t>‹#›</a:t>
            </a:fld>
            <a:endParaRPr lang="en-US"/>
          </a:p>
        </p:txBody>
      </p:sp>
    </p:spTree>
    <p:extLst>
      <p:ext uri="{BB962C8B-B14F-4D97-AF65-F5344CB8AC3E}">
        <p14:creationId xmlns:p14="http://schemas.microsoft.com/office/powerpoint/2010/main" val="3646456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0D99B-2862-464A-984E-65BFC5FC0BBC}" type="datetimeFigureOut">
              <a:rPr lang="en-US" smtClean="0"/>
              <a:t>11/26/14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9351FC-18D6-4741-8EEB-9FDB1F020AAC}" type="slidenum">
              <a:rPr lang="en-US" smtClean="0"/>
              <a:t>‹#›</a:t>
            </a:fld>
            <a:endParaRPr lang="en-US"/>
          </a:p>
        </p:txBody>
      </p:sp>
    </p:spTree>
    <p:extLst>
      <p:ext uri="{BB962C8B-B14F-4D97-AF65-F5344CB8AC3E}">
        <p14:creationId xmlns:p14="http://schemas.microsoft.com/office/powerpoint/2010/main" val="1076170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git</a:t>
            </a:r>
            <a:r>
              <a:rPr lang="en-US" baseline="0" dirty="0" smtClean="0"/>
              <a:t> clone https://</a:t>
            </a:r>
            <a:r>
              <a:rPr lang="en-US" baseline="0" dirty="0" err="1" smtClean="0"/>
              <a:t>github.com</a:t>
            </a:r>
            <a:r>
              <a:rPr lang="en-US" baseline="0" dirty="0" smtClean="0"/>
              <a:t>/</a:t>
            </a:r>
            <a:r>
              <a:rPr lang="en-US" baseline="0" dirty="0" err="1" smtClean="0"/>
              <a:t>couchbaselabs</a:t>
            </a:r>
            <a:r>
              <a:rPr lang="en-US" baseline="0" dirty="0" smtClean="0"/>
              <a:t>/</a:t>
            </a:r>
            <a:r>
              <a:rPr lang="en-US" baseline="0" dirty="0" err="1" smtClean="0"/>
              <a:t>couchbase</a:t>
            </a:r>
            <a:r>
              <a:rPr lang="en-US" baseline="0" dirty="0" smtClean="0"/>
              <a:t>-lite-tutorial-</a:t>
            </a:r>
            <a:r>
              <a:rPr lang="en-US" baseline="0" dirty="0" err="1" smtClean="0"/>
              <a:t>net.git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https://</a:t>
            </a:r>
            <a:r>
              <a:rPr lang="en-US" baseline="0" dirty="0" err="1" smtClean="0"/>
              <a:t>github.com</a:t>
            </a:r>
            <a:r>
              <a:rPr lang="en-US" baseline="0" dirty="0" smtClean="0"/>
              <a:t>/</a:t>
            </a:r>
            <a:r>
              <a:rPr lang="en-US" baseline="0" dirty="0" err="1" smtClean="0"/>
              <a:t>couchbaselabs</a:t>
            </a:r>
            <a:r>
              <a:rPr lang="en-US" baseline="0" dirty="0" smtClean="0"/>
              <a:t>/</a:t>
            </a:r>
            <a:r>
              <a:rPr lang="en-US" baseline="0" dirty="0" err="1" smtClean="0"/>
              <a:t>couchbase</a:t>
            </a:r>
            <a:r>
              <a:rPr lang="en-US" baseline="0" dirty="0" smtClean="0"/>
              <a:t>-lite-tutorial-net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developer.couchbase.com</a:t>
            </a:r>
            <a:r>
              <a:rPr lang="en-US" dirty="0" smtClean="0"/>
              <a:t>/mobile/get-started/get-started-mobile/net-mobile/create-new-project/</a:t>
            </a:r>
            <a:r>
              <a:rPr lang="en-US" dirty="0" err="1" smtClean="0"/>
              <a:t>index.html</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a:t>
            </a:fld>
            <a:endParaRPr lang="en-US"/>
          </a:p>
        </p:txBody>
      </p:sp>
    </p:spTree>
    <p:extLst>
      <p:ext uri="{BB962C8B-B14F-4D97-AF65-F5344CB8AC3E}">
        <p14:creationId xmlns:p14="http://schemas.microsoft.com/office/powerpoint/2010/main" val="3466517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retrieved our document from the database,</a:t>
            </a:r>
            <a:r>
              <a:rPr lang="en-US" baseline="0" dirty="0" smtClean="0"/>
              <a:t> lets take a look at seeing if we can update that same document from that database.</a:t>
            </a:r>
          </a:p>
          <a:p>
            <a:r>
              <a:rPr lang="en-US" baseline="0" dirty="0" smtClean="0"/>
              <a:t>We will create a new Dictionary called </a:t>
            </a:r>
            <a:r>
              <a:rPr lang="en-US" baseline="0" dirty="0" err="1" smtClean="0"/>
              <a:t>updatedProperties</a:t>
            </a:r>
            <a:r>
              <a:rPr lang="en-US" baseline="0" dirty="0" smtClean="0"/>
              <a:t> and create two entries.  One with a key of ‘message_0’ and value “This is an updated entry” The other entry will be key of “temperature” and value of 95</a:t>
            </a:r>
            <a:endParaRPr lang="en-US" dirty="0" smtClean="0"/>
          </a:p>
          <a:p>
            <a:endParaRPr lang="en-US" dirty="0" smtClean="0"/>
          </a:p>
          <a:p>
            <a:r>
              <a:rPr lang="en-US" dirty="0" smtClean="0"/>
              <a:t>With the ‘</a:t>
            </a:r>
            <a:r>
              <a:rPr lang="en-US" dirty="0" err="1" smtClean="0"/>
              <a:t>retrievedDocument</a:t>
            </a:r>
            <a:r>
              <a:rPr lang="en-US" dirty="0" smtClean="0"/>
              <a:t>’ variable</a:t>
            </a:r>
            <a:r>
              <a:rPr lang="en-US" baseline="0" dirty="0" smtClean="0"/>
              <a:t> containing our document of interest, we will use that same document and put the new Dictionary named ‘</a:t>
            </a:r>
            <a:r>
              <a:rPr lang="en-US" baseline="0" dirty="0" err="1" smtClean="0"/>
              <a:t>updatedProperties</a:t>
            </a:r>
            <a:r>
              <a:rPr lang="en-US" baseline="0" dirty="0" smtClean="0"/>
              <a:t>’ in there.</a:t>
            </a:r>
            <a:endParaRPr lang="en-US" dirty="0" smtClean="0"/>
          </a:p>
          <a:p>
            <a:endParaRPr lang="en-US" baseline="0" dirty="0" smtClean="0"/>
          </a:p>
          <a:p>
            <a:r>
              <a:rPr lang="en-US" baseline="0" dirty="0" smtClean="0"/>
              <a:t>We will loop the entries from within the document and print out the key and value of each respective entry from the ‘</a:t>
            </a:r>
            <a:r>
              <a:rPr lang="en-US" baseline="0" dirty="0" err="1" smtClean="0"/>
              <a:t>updatedRevision</a:t>
            </a:r>
            <a:r>
              <a:rPr lang="en-US" baseline="0" dirty="0" smtClean="0"/>
              <a:t>’ document</a:t>
            </a:r>
            <a:endParaRPr lang="en-US"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finally, to delete our document we can simply call the Delete() method on the document contain in the ‘</a:t>
            </a:r>
            <a:r>
              <a:rPr lang="en-US" baseline="0" dirty="0" err="1" smtClean="0"/>
              <a:t>retrievedDocument</a:t>
            </a:r>
            <a:r>
              <a:rPr lang="en-US" baseline="0" dirty="0" smtClean="0"/>
              <a:t>’ variable </a:t>
            </a:r>
            <a:endParaRPr lang="en-US"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15</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16</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to remove</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18</a:t>
            </a:fld>
            <a:endParaRPr lang="en-US"/>
          </a:p>
        </p:txBody>
      </p:sp>
    </p:spTree>
    <p:extLst>
      <p:ext uri="{BB962C8B-B14F-4D97-AF65-F5344CB8AC3E}">
        <p14:creationId xmlns:p14="http://schemas.microsoft.com/office/powerpoint/2010/main" val="147521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to let</a:t>
            </a:r>
            <a:r>
              <a:rPr lang="en-US" baseline="0" dirty="0" smtClean="0"/>
              <a:t> people do this and ask if they need help.</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19</a:t>
            </a:fld>
            <a:endParaRPr lang="en-US"/>
          </a:p>
        </p:txBody>
      </p:sp>
    </p:spTree>
    <p:extLst>
      <p:ext uri="{BB962C8B-B14F-4D97-AF65-F5344CB8AC3E}">
        <p14:creationId xmlns:p14="http://schemas.microsoft.com/office/powerpoint/2010/main" val="4020844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20</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to let</a:t>
            </a:r>
            <a:r>
              <a:rPr lang="en-US" baseline="0" dirty="0" smtClean="0"/>
              <a:t> people do this and ask if they need help.</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21</a:t>
            </a:fld>
            <a:endParaRPr lang="en-US"/>
          </a:p>
        </p:txBody>
      </p:sp>
    </p:spTree>
    <p:extLst>
      <p:ext uri="{BB962C8B-B14F-4D97-AF65-F5344CB8AC3E}">
        <p14:creationId xmlns:p14="http://schemas.microsoft.com/office/powerpoint/2010/main" val="4020844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time of writing,</a:t>
            </a:r>
            <a:r>
              <a:rPr lang="en-US" baseline="0" dirty="0" smtClean="0"/>
              <a:t> the required component versions are:</a:t>
            </a:r>
            <a:endParaRPr lang="en-US" dirty="0" smtClean="0"/>
          </a:p>
          <a:p>
            <a:r>
              <a:rPr lang="en-US" dirty="0" smtClean="0"/>
              <a:t>Mono Framework MDK 3.10.0.31</a:t>
            </a:r>
          </a:p>
          <a:p>
            <a:r>
              <a:rPr lang="en-US" dirty="0" smtClean="0"/>
              <a:t>Xamarin</a:t>
            </a:r>
            <a:r>
              <a:rPr lang="en-US" baseline="0" dirty="0" smtClean="0"/>
              <a:t> Studio 5.5.4</a:t>
            </a:r>
          </a:p>
          <a:p>
            <a:r>
              <a:rPr lang="en-US" baseline="0" dirty="0" err="1" smtClean="0"/>
              <a:t>Xamarin.Android</a:t>
            </a:r>
            <a:r>
              <a:rPr lang="en-US" baseline="0" dirty="0" smtClean="0"/>
              <a:t> 4.20.0.28</a:t>
            </a:r>
          </a:p>
          <a:p>
            <a:r>
              <a:rPr lang="en-US" baseline="0" dirty="0" err="1" smtClean="0"/>
              <a:t>Xamarin.iOS</a:t>
            </a:r>
            <a:r>
              <a:rPr lang="en-US" baseline="0" dirty="0" smtClean="0"/>
              <a:t> 8.4.0.43</a:t>
            </a:r>
          </a:p>
          <a:p>
            <a:endParaRPr lang="en-US" dirty="0" smtClean="0"/>
          </a:p>
          <a:p>
            <a:r>
              <a:rPr lang="en-US" dirty="0" smtClean="0"/>
              <a:t>Process:</a:t>
            </a:r>
          </a:p>
          <a:p>
            <a:r>
              <a:rPr lang="en-US" dirty="0" smtClean="0"/>
              <a:t>Building an application with .NET is fun and hassle free</a:t>
            </a:r>
            <a:r>
              <a:rPr lang="en-US" baseline="0" dirty="0" smtClean="0"/>
              <a:t> with Xamarin.  Let’s get the following components onto your computer if you have not already:</a:t>
            </a:r>
          </a:p>
          <a:p>
            <a:r>
              <a:rPr lang="en-US" dirty="0" smtClean="0"/>
              <a:t>1-Install Xamarin Studio along with the </a:t>
            </a:r>
            <a:r>
              <a:rPr lang="en-US" dirty="0" err="1" smtClean="0"/>
              <a:t>Xamarin.iOS</a:t>
            </a:r>
            <a:r>
              <a:rPr lang="en-US" dirty="0" smtClean="0"/>
              <a:t> license</a:t>
            </a:r>
            <a:r>
              <a:rPr lang="en-US" baseline="0" dirty="0" smtClean="0"/>
              <a:t> for building </a:t>
            </a:r>
            <a:r>
              <a:rPr lang="en-US" baseline="0" dirty="0" err="1" smtClean="0"/>
              <a:t>iOS</a:t>
            </a:r>
            <a:r>
              <a:rPr lang="en-US" baseline="0" dirty="0" smtClean="0"/>
              <a:t> apps through Xamarin</a:t>
            </a:r>
            <a:endParaRPr lang="en-US" dirty="0" smtClean="0"/>
          </a:p>
          <a:p>
            <a:r>
              <a:rPr lang="en-US" dirty="0" smtClean="0"/>
              <a:t>2-Open up Xamarin Studio</a:t>
            </a:r>
          </a:p>
        </p:txBody>
      </p:sp>
      <p:sp>
        <p:nvSpPr>
          <p:cNvPr id="4" name="Slide Number Placeholder 3"/>
          <p:cNvSpPr>
            <a:spLocks noGrp="1"/>
          </p:cNvSpPr>
          <p:nvPr>
            <p:ph type="sldNum" sz="quarter" idx="10"/>
          </p:nvPr>
        </p:nvSpPr>
        <p:spPr/>
        <p:txBody>
          <a:bodyPr/>
          <a:lstStyle/>
          <a:p>
            <a:fld id="{F39351FC-18D6-4741-8EEB-9FDB1F020AAC}" type="slidenum">
              <a:rPr lang="en-US" smtClean="0"/>
              <a:t>23</a:t>
            </a:fld>
            <a:endParaRPr lang="en-US"/>
          </a:p>
        </p:txBody>
      </p:sp>
    </p:spTree>
    <p:extLst>
      <p:ext uri="{BB962C8B-B14F-4D97-AF65-F5344CB8AC3E}">
        <p14:creationId xmlns:p14="http://schemas.microsoft.com/office/powerpoint/2010/main" val="4107476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open up Xamarin Studio, you will be presented with the Developer Center materials and some example solutions on the right hand side.  You can try those at your leisure but we will be instead creating a new project and inserting Couchbase Mobile.   </a:t>
            </a:r>
          </a:p>
          <a:p>
            <a:endParaRPr lang="en-US" baseline="0" dirty="0" smtClean="0"/>
          </a:p>
          <a:p>
            <a:r>
              <a:rPr lang="en-US" baseline="0" dirty="0" smtClean="0"/>
              <a:t>Procedure</a:t>
            </a:r>
          </a:p>
          <a:p>
            <a:r>
              <a:rPr lang="en-US" baseline="0" dirty="0" smtClean="0"/>
              <a:t> 1- Click on ‘New Solution’ </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24</a:t>
            </a:fld>
            <a:endParaRPr lang="en-US"/>
          </a:p>
        </p:txBody>
      </p:sp>
    </p:spTree>
    <p:extLst>
      <p:ext uri="{BB962C8B-B14F-4D97-AF65-F5344CB8AC3E}">
        <p14:creationId xmlns:p14="http://schemas.microsoft.com/office/powerpoint/2010/main" val="410747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now be presented with a</a:t>
            </a:r>
            <a:r>
              <a:rPr lang="en-US" baseline="0" dirty="0" smtClean="0"/>
              <a:t> Xamarin Solution page.  We will:</a:t>
            </a:r>
            <a:endParaRPr lang="en-US" dirty="0" smtClean="0"/>
          </a:p>
          <a:p>
            <a:endParaRPr lang="en-US" dirty="0" smtClean="0"/>
          </a:p>
          <a:p>
            <a:r>
              <a:rPr lang="en-US" dirty="0" smtClean="0"/>
              <a:t>When</a:t>
            </a:r>
            <a:r>
              <a:rPr lang="en-US" baseline="0" dirty="0" smtClean="0"/>
              <a:t> you open up Xamarin Studio, you will be presented with the Developer Center materials and some example solutions on the right hand side.  You can try those at your leisure but we will be instead creating a new project and inserting Couchbase Mobile.   </a:t>
            </a:r>
          </a:p>
          <a:p>
            <a:endParaRPr lang="en-US" baseline="0" dirty="0" smtClean="0"/>
          </a:p>
          <a:p>
            <a:r>
              <a:rPr lang="en-US" baseline="0" dirty="0" smtClean="0"/>
              <a:t>Procedure</a:t>
            </a:r>
          </a:p>
          <a:p>
            <a:r>
              <a:rPr lang="en-US" baseline="0" dirty="0" smtClean="0"/>
              <a:t>1- Select ‘Android’ under ‘C#’ tab</a:t>
            </a:r>
          </a:p>
          <a:p>
            <a:r>
              <a:rPr lang="en-US" dirty="0" smtClean="0"/>
              <a:t>2-</a:t>
            </a:r>
            <a:r>
              <a:rPr lang="en-US" baseline="0" dirty="0" smtClean="0"/>
              <a:t> Choose ‘Android Application’ as our project</a:t>
            </a:r>
          </a:p>
          <a:p>
            <a:r>
              <a:rPr lang="en-US" baseline="0" dirty="0" smtClean="0"/>
              <a:t>3- Define a name for your application and click ‘OK’</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25</a:t>
            </a:fld>
            <a:endParaRPr lang="en-US"/>
          </a:p>
        </p:txBody>
      </p:sp>
    </p:spTree>
    <p:extLst>
      <p:ext uri="{BB962C8B-B14F-4D97-AF65-F5344CB8AC3E}">
        <p14:creationId xmlns:p14="http://schemas.microsoft.com/office/powerpoint/2010/main" val="4107476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you have an empty Android Application project and we will be adding Couchbase Mobile as our next step.</a:t>
            </a:r>
          </a:p>
          <a:p>
            <a:r>
              <a:rPr lang="en-US" dirty="0" smtClean="0"/>
              <a:t>Xamarin now has first class support for </a:t>
            </a:r>
            <a:r>
              <a:rPr lang="en-US" dirty="0" err="1" smtClean="0"/>
              <a:t>NuGet</a:t>
            </a:r>
            <a:r>
              <a:rPr lang="en-US" dirty="0" smtClean="0"/>
              <a:t> which is</a:t>
            </a:r>
            <a:r>
              <a:rPr lang="en-US" baseline="0" dirty="0" smtClean="0"/>
              <a:t> </a:t>
            </a:r>
            <a:r>
              <a:rPr lang="en-US" dirty="0" smtClean="0"/>
              <a:t>built in and fully integrated.</a:t>
            </a:r>
          </a:p>
          <a:p>
            <a:r>
              <a:rPr lang="en-US" dirty="0" err="1" smtClean="0"/>
              <a:t>NuGet</a:t>
            </a:r>
            <a:r>
              <a:rPr lang="en-US" dirty="0" smtClean="0"/>
              <a:t> is a package</a:t>
            </a:r>
            <a:r>
              <a:rPr lang="en-US" baseline="0" dirty="0" smtClean="0"/>
              <a:t> management system for .NET that simplifies the process of using third party libraries within your mobile application such as Couchbase Lite.</a:t>
            </a:r>
          </a:p>
          <a:p>
            <a:endParaRPr lang="en-US" baseline="0" dirty="0" smtClean="0"/>
          </a:p>
          <a:p>
            <a:r>
              <a:rPr lang="en-US" baseline="0" dirty="0" smtClean="0"/>
              <a:t>We will now download the latest Couchbase </a:t>
            </a:r>
            <a:r>
              <a:rPr lang="en-US" baseline="0" dirty="0" err="1" smtClean="0"/>
              <a:t>Lite.NET</a:t>
            </a:r>
            <a:r>
              <a:rPr lang="en-US" baseline="0" dirty="0" smtClean="0"/>
              <a:t> package from </a:t>
            </a:r>
            <a:r>
              <a:rPr lang="en-US" baseline="0" dirty="0" err="1" smtClean="0"/>
              <a:t>NuGet</a:t>
            </a:r>
            <a:r>
              <a:rPr lang="en-US" baseline="0" dirty="0" smtClean="0"/>
              <a:t> within Xamarin Studio.</a:t>
            </a:r>
          </a:p>
          <a:p>
            <a:r>
              <a:rPr lang="en-US" baseline="0" dirty="0" smtClean="0"/>
              <a:t>Procedure:</a:t>
            </a:r>
          </a:p>
          <a:p>
            <a:r>
              <a:rPr lang="en-US" baseline="0" dirty="0" smtClean="0"/>
              <a:t>1- Right click on your project within the ‘Solution’ explorer section.  I defined and created a project called ‘</a:t>
            </a:r>
            <a:r>
              <a:rPr lang="en-US" baseline="0" dirty="0" err="1" smtClean="0"/>
              <a:t>CouchbaseX</a:t>
            </a:r>
            <a:r>
              <a:rPr lang="en-US" baseline="0" dirty="0" smtClean="0"/>
              <a:t>’</a:t>
            </a:r>
          </a:p>
          <a:p>
            <a:r>
              <a:rPr lang="en-US" baseline="0" dirty="0" smtClean="0"/>
              <a:t>2- Select ‘Add’</a:t>
            </a:r>
          </a:p>
          <a:p>
            <a:r>
              <a:rPr lang="en-US" baseline="0" dirty="0" smtClean="0"/>
              <a:t>3- Select ‘Add Packages…’</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26</a:t>
            </a:fld>
            <a:endParaRPr lang="en-US"/>
          </a:p>
        </p:txBody>
      </p:sp>
    </p:spTree>
    <p:extLst>
      <p:ext uri="{BB962C8B-B14F-4D97-AF65-F5344CB8AC3E}">
        <p14:creationId xmlns:p14="http://schemas.microsoft.com/office/powerpoint/2010/main" val="3775445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‘Add Package’</a:t>
            </a:r>
            <a:r>
              <a:rPr lang="en-US" baseline="0" dirty="0" smtClean="0"/>
              <a:t> dialog prompt now displayed, we will:</a:t>
            </a:r>
          </a:p>
          <a:p>
            <a:endParaRPr lang="en-US" baseline="0" dirty="0" smtClean="0"/>
          </a:p>
          <a:p>
            <a:r>
              <a:rPr lang="en-US" baseline="0" dirty="0" smtClean="0"/>
              <a:t>1-Type in on the top right search field ‘Couchbase Lite’ and press enter to search for the package to install from within the Official </a:t>
            </a:r>
            <a:r>
              <a:rPr lang="en-US" baseline="0" dirty="0" err="1" smtClean="0"/>
              <a:t>NuGet</a:t>
            </a:r>
            <a:r>
              <a:rPr lang="en-US" baseline="0" dirty="0" smtClean="0"/>
              <a:t> Gallery</a:t>
            </a:r>
          </a:p>
          <a:p>
            <a:r>
              <a:rPr lang="en-US" baseline="0" dirty="0" smtClean="0"/>
              <a:t>2-Select the Couchbase Lite package from the list of return results</a:t>
            </a:r>
          </a:p>
          <a:p>
            <a:r>
              <a:rPr lang="en-US" baseline="0" dirty="0" smtClean="0"/>
              <a:t>3-Click on ‘Add Package’</a:t>
            </a:r>
          </a:p>
          <a:p>
            <a:endParaRPr lang="en-US" baseline="0" dirty="0" smtClean="0"/>
          </a:p>
          <a:p>
            <a:r>
              <a:rPr lang="en-US" baseline="0" dirty="0" smtClean="0"/>
              <a:t>Xamarin Studio now will add the packages and all of the dependencies</a:t>
            </a:r>
          </a:p>
          <a:p>
            <a:endParaRPr lang="en-US" baseline="0" dirty="0" smtClean="0"/>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27</a:t>
            </a:fld>
            <a:endParaRPr lang="en-US"/>
          </a:p>
        </p:txBody>
      </p:sp>
    </p:spTree>
    <p:extLst>
      <p:ext uri="{BB962C8B-B14F-4D97-AF65-F5344CB8AC3E}">
        <p14:creationId xmlns:p14="http://schemas.microsoft.com/office/powerpoint/2010/main" val="3775445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a:t>
            </a:r>
            <a:r>
              <a:rPr lang="en-US" baseline="0" dirty="0" smtClean="0"/>
              <a:t> on </a:t>
            </a:r>
            <a:r>
              <a:rPr lang="en-US" dirty="0" smtClean="0"/>
              <a:t>the ‘Package</a:t>
            </a:r>
            <a:r>
              <a:rPr lang="en-US" baseline="0" dirty="0" smtClean="0"/>
              <a:t> Console’ tab on the bottom right from within Xamarin IDE, you are able to see detailed information on the </a:t>
            </a:r>
            <a:r>
              <a:rPr lang="en-US" baseline="0" dirty="0" err="1" smtClean="0"/>
              <a:t>Couchbase.Lite</a:t>
            </a:r>
            <a:r>
              <a:rPr lang="en-US" baseline="0" dirty="0" smtClean="0"/>
              <a:t> package being installed.  </a:t>
            </a:r>
          </a:p>
          <a:p>
            <a:endParaRPr lang="en-US" baseline="0" dirty="0" smtClean="0"/>
          </a:p>
          <a:p>
            <a:r>
              <a:rPr lang="en-US" baseline="0" dirty="0" smtClean="0"/>
              <a:t>Package Console:</a:t>
            </a:r>
          </a:p>
          <a:p>
            <a:r>
              <a:rPr lang="en-US" baseline="0" dirty="0" smtClean="0"/>
              <a:t>1-Adding </a:t>
            </a:r>
            <a:r>
              <a:rPr lang="en-US" baseline="0" dirty="0" err="1" smtClean="0"/>
              <a:t>Couchbase.Lite</a:t>
            </a:r>
            <a:r>
              <a:rPr lang="en-US" baseline="0" dirty="0" smtClean="0"/>
              <a:t>…</a:t>
            </a:r>
          </a:p>
          <a:p>
            <a:r>
              <a:rPr lang="en-US" baseline="0" dirty="0" smtClean="0"/>
              <a:t>2-…There will be other files that are added in between…</a:t>
            </a:r>
          </a:p>
          <a:p>
            <a:r>
              <a:rPr lang="en-US" baseline="0" dirty="0" smtClean="0"/>
              <a:t>3-Finally you will be able to see ‘Successfully added ‘</a:t>
            </a:r>
            <a:r>
              <a:rPr lang="en-US" baseline="0" dirty="0" err="1" smtClean="0"/>
              <a:t>Couchbase.Lite</a:t>
            </a:r>
            <a:r>
              <a:rPr lang="en-US" baseline="0" dirty="0" smtClean="0"/>
              <a:t> 1.0.0’ to your project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28</a:t>
            </a:fld>
            <a:endParaRPr lang="en-US"/>
          </a:p>
        </p:txBody>
      </p:sp>
    </p:spTree>
    <p:extLst>
      <p:ext uri="{BB962C8B-B14F-4D97-AF65-F5344CB8AC3E}">
        <p14:creationId xmlns:p14="http://schemas.microsoft.com/office/powerpoint/2010/main" val="3775445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over at the Solution</a:t>
            </a:r>
            <a:r>
              <a:rPr lang="en-US" baseline="0" dirty="0" smtClean="0"/>
              <a:t> explorer section over on the left of Xamarin Studio, you should see the following packages now installed:</a:t>
            </a:r>
          </a:p>
          <a:p>
            <a:endParaRPr lang="en-US" baseline="0" dirty="0" smtClean="0"/>
          </a:p>
          <a:p>
            <a:r>
              <a:rPr lang="en-US" baseline="0" dirty="0" smtClean="0"/>
              <a:t>1-Couchbase.Lite</a:t>
            </a:r>
          </a:p>
          <a:p>
            <a:r>
              <a:rPr lang="en-US" baseline="0" dirty="0" smtClean="0"/>
              <a:t>2-Newtonsoft.Json</a:t>
            </a:r>
          </a:p>
          <a:p>
            <a:r>
              <a:rPr lang="en-US" baseline="0" dirty="0" smtClean="0"/>
              <a:t>3-SQLitePCL.raw_basic</a:t>
            </a:r>
          </a:p>
          <a:p>
            <a:r>
              <a:rPr lang="en-US" baseline="0" dirty="0" smtClean="0"/>
              <a:t>4-SQLitePCL.ugly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29</a:t>
            </a:fld>
            <a:endParaRPr lang="en-US"/>
          </a:p>
        </p:txBody>
      </p:sp>
    </p:spTree>
    <p:extLst>
      <p:ext uri="{BB962C8B-B14F-4D97-AF65-F5344CB8AC3E}">
        <p14:creationId xmlns:p14="http://schemas.microsoft.com/office/powerpoint/2010/main" val="3775445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‘Packages’ folder you can now easily update</a:t>
            </a:r>
            <a:r>
              <a:rPr lang="en-US" baseline="0" dirty="0" smtClean="0"/>
              <a:t> individual</a:t>
            </a:r>
            <a:r>
              <a:rPr lang="en-US" dirty="0" smtClean="0"/>
              <a:t> packages or</a:t>
            </a:r>
            <a:r>
              <a:rPr lang="en-US" baseline="0" dirty="0" smtClean="0"/>
              <a:t> all of them</a:t>
            </a:r>
            <a:r>
              <a:rPr lang="en-US" dirty="0" smtClean="0"/>
              <a:t> to the latest version or remove</a:t>
            </a:r>
            <a:r>
              <a:rPr lang="en-US" baseline="0" dirty="0" smtClean="0"/>
              <a:t> it from the project, by right clicking and selecting the appropriate menu item.</a:t>
            </a:r>
          </a:p>
          <a:p>
            <a:endParaRPr lang="en-US" baseline="0" dirty="0" smtClean="0"/>
          </a:p>
          <a:p>
            <a:r>
              <a:rPr lang="en-US" dirty="0" smtClean="0"/>
              <a:t>*</a:t>
            </a:r>
          </a:p>
          <a:p>
            <a:r>
              <a:rPr lang="en-US" dirty="0" smtClean="0"/>
              <a:t>assembly not found for framework </a:t>
            </a:r>
            <a:r>
              <a:rPr lang="en-US" dirty="0" err="1" smtClean="0"/>
              <a:t>xamarin.android</a:t>
            </a:r>
            <a:r>
              <a:rPr lang="en-US" dirty="0" smtClean="0"/>
              <a:t> v4.4 support </a:t>
            </a:r>
            <a:r>
              <a:rPr lang="en-US" dirty="0" err="1" smtClean="0"/>
              <a:t>SQLitePCL.raw</a:t>
            </a:r>
            <a:endParaRPr lang="en-US" dirty="0" smtClean="0"/>
          </a:p>
          <a:p>
            <a:r>
              <a:rPr lang="en-US" baseline="0" dirty="0" smtClean="0"/>
              <a:t>https://</a:t>
            </a:r>
            <a:r>
              <a:rPr lang="en-US" baseline="0" dirty="0" err="1" smtClean="0"/>
              <a:t>github.com</a:t>
            </a:r>
            <a:r>
              <a:rPr lang="en-US" baseline="0" dirty="0" smtClean="0"/>
              <a:t>/</a:t>
            </a:r>
            <a:r>
              <a:rPr lang="en-US" baseline="0" dirty="0" err="1" smtClean="0"/>
              <a:t>couchbase</a:t>
            </a:r>
            <a:r>
              <a:rPr lang="en-US" baseline="0" dirty="0" smtClean="0"/>
              <a:t>/</a:t>
            </a:r>
            <a:r>
              <a:rPr lang="en-US" baseline="0" dirty="0" err="1" smtClean="0"/>
              <a:t>couchbase</a:t>
            </a:r>
            <a:r>
              <a:rPr lang="en-US" baseline="0" dirty="0" smtClean="0"/>
              <a:t>-lite-net/issues/249</a:t>
            </a:r>
          </a:p>
          <a:p>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30</a:t>
            </a:fld>
            <a:endParaRPr lang="en-US"/>
          </a:p>
        </p:txBody>
      </p:sp>
    </p:spTree>
    <p:extLst>
      <p:ext uri="{BB962C8B-B14F-4D97-AF65-F5344CB8AC3E}">
        <p14:creationId xmlns:p14="http://schemas.microsoft.com/office/powerpoint/2010/main" val="3775445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application’s main file that could is either ‘</a:t>
            </a:r>
            <a:r>
              <a:rPr lang="en-US" baseline="0" dirty="0" err="1" smtClean="0"/>
              <a:t>AppDelegate.cs</a:t>
            </a:r>
            <a:r>
              <a:rPr lang="en-US" baseline="0" dirty="0" smtClean="0"/>
              <a:t>’ or ‘</a:t>
            </a:r>
            <a:r>
              <a:rPr lang="en-US" baseline="0" dirty="0" err="1" smtClean="0"/>
              <a:t>MainActivity.cs</a:t>
            </a:r>
            <a:r>
              <a:rPr lang="en-US" baseline="0" dirty="0" smtClean="0"/>
              <a:t>’</a:t>
            </a:r>
          </a:p>
          <a:p>
            <a:endParaRPr lang="en-US" baseline="0" dirty="0" smtClean="0"/>
          </a:p>
          <a:p>
            <a:r>
              <a:rPr lang="en-US" baseline="0" dirty="0" smtClean="0"/>
              <a:t>Add the following statement:</a:t>
            </a:r>
          </a:p>
          <a:p>
            <a:endParaRPr lang="en-US" baseline="0" dirty="0" smtClean="0"/>
          </a:p>
          <a:p>
            <a:r>
              <a:rPr lang="en-US" baseline="0" dirty="0" smtClean="0"/>
              <a:t>	Using </a:t>
            </a:r>
            <a:r>
              <a:rPr lang="en-US" baseline="0" dirty="0" err="1" smtClean="0"/>
              <a:t>Couchbase.Lite</a:t>
            </a:r>
            <a:r>
              <a:rPr lang="en-US" baseline="0" dirty="0" smtClean="0"/>
              <a:t>;</a:t>
            </a:r>
          </a:p>
          <a:p>
            <a:endParaRPr lang="en-US" baseline="0" dirty="0" smtClean="0"/>
          </a:p>
          <a:p>
            <a:endParaRPr lang="en-US" baseline="0" dirty="0" smtClean="0"/>
          </a:p>
          <a:p>
            <a:r>
              <a:rPr lang="en-US" baseline="0" dirty="0" smtClean="0"/>
              <a:t>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31</a:t>
            </a:fld>
            <a:endParaRPr lang="en-US"/>
          </a:p>
        </p:txBody>
      </p:sp>
    </p:spTree>
    <p:extLst>
      <p:ext uri="{BB962C8B-B14F-4D97-AF65-F5344CB8AC3E}">
        <p14:creationId xmlns:p14="http://schemas.microsoft.com/office/powerpoint/2010/main" val="3775445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to let</a:t>
            </a:r>
            <a:r>
              <a:rPr lang="en-US" baseline="0" dirty="0" smtClean="0"/>
              <a:t> people do this and ask if they need help.</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33</a:t>
            </a:fld>
            <a:endParaRPr lang="en-US"/>
          </a:p>
        </p:txBody>
      </p:sp>
    </p:spTree>
    <p:extLst>
      <p:ext uri="{BB962C8B-B14F-4D97-AF65-F5344CB8AC3E}">
        <p14:creationId xmlns:p14="http://schemas.microsoft.com/office/powerpoint/2010/main" val="3690314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to let</a:t>
            </a:r>
            <a:r>
              <a:rPr lang="en-US" baseline="0" dirty="0" smtClean="0"/>
              <a:t> people do this and ask if they need help.</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34</a:t>
            </a:fld>
            <a:endParaRPr lang="en-US"/>
          </a:p>
        </p:txBody>
      </p:sp>
    </p:spTree>
    <p:extLst>
      <p:ext uri="{BB962C8B-B14F-4D97-AF65-F5344CB8AC3E}">
        <p14:creationId xmlns:p14="http://schemas.microsoft.com/office/powerpoint/2010/main" val="3690314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to let</a:t>
            </a:r>
            <a:r>
              <a:rPr lang="en-US" baseline="0" dirty="0" smtClean="0"/>
              <a:t> people do this and ask if they need help.</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35</a:t>
            </a:fld>
            <a:endParaRPr lang="en-US"/>
          </a:p>
        </p:txBody>
      </p:sp>
    </p:spTree>
    <p:extLst>
      <p:ext uri="{BB962C8B-B14F-4D97-AF65-F5344CB8AC3E}">
        <p14:creationId xmlns:p14="http://schemas.microsoft.com/office/powerpoint/2010/main" val="3690314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to let</a:t>
            </a:r>
            <a:r>
              <a:rPr lang="en-US" baseline="0" dirty="0" smtClean="0"/>
              <a:t> people do this and ask if they need help.</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38</a:t>
            </a:fld>
            <a:endParaRPr lang="en-US"/>
          </a:p>
        </p:txBody>
      </p:sp>
    </p:spTree>
    <p:extLst>
      <p:ext uri="{BB962C8B-B14F-4D97-AF65-F5344CB8AC3E}">
        <p14:creationId xmlns:p14="http://schemas.microsoft.com/office/powerpoint/2010/main" val="369031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6</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www.nuget.org</a:t>
            </a:r>
            <a:r>
              <a:rPr lang="en-US" dirty="0" smtClean="0"/>
              <a:t>/packages/</a:t>
            </a:r>
            <a:r>
              <a:rPr lang="en-US" dirty="0" err="1" smtClean="0"/>
              <a:t>Couchbase.Lite</a:t>
            </a:r>
            <a:r>
              <a:rPr lang="en-US" dirty="0" smtClean="0"/>
              <a:t>/</a:t>
            </a:r>
          </a:p>
          <a:p>
            <a:r>
              <a:rPr lang="en-US" dirty="0" smtClean="0"/>
              <a:t>CBL:  Lightweight,</a:t>
            </a:r>
            <a:r>
              <a:rPr lang="en-US" baseline="0" dirty="0" smtClean="0"/>
              <a:t> document-oriented (</a:t>
            </a:r>
            <a:r>
              <a:rPr lang="en-US" baseline="0" dirty="0" err="1" smtClean="0"/>
              <a:t>NoSQL</a:t>
            </a:r>
            <a:r>
              <a:rPr lang="en-US" baseline="0" dirty="0" smtClean="0"/>
              <a:t>), </a:t>
            </a:r>
            <a:r>
              <a:rPr lang="en-US" baseline="0" dirty="0" err="1" smtClean="0"/>
              <a:t>Syncable</a:t>
            </a:r>
            <a:r>
              <a:rPr lang="en-US" baseline="0" dirty="0" smtClean="0"/>
              <a:t> database engine for .NET</a:t>
            </a:r>
          </a:p>
          <a:p>
            <a:endParaRPr lang="en-US" baseline="0" dirty="0" smtClean="0"/>
          </a:p>
          <a:p>
            <a:r>
              <a:rPr lang="en-US" baseline="0" dirty="0" smtClean="0"/>
              <a:t>Get Started Section:</a:t>
            </a:r>
          </a:p>
          <a:p>
            <a:r>
              <a:rPr lang="en-US" baseline="0" dirty="0" smtClean="0"/>
              <a:t>http://</a:t>
            </a:r>
            <a:r>
              <a:rPr lang="en-US" baseline="0" dirty="0" err="1" smtClean="0"/>
              <a:t>developer.couchbase.com</a:t>
            </a:r>
            <a:r>
              <a:rPr lang="en-US" baseline="0" dirty="0" smtClean="0"/>
              <a:t>/mobile/get-started/get-started-mobile/net-mobile/before-you-begin/</a:t>
            </a:r>
            <a:r>
              <a:rPr lang="en-US" baseline="0" dirty="0" err="1" smtClean="0"/>
              <a:t>index.html</a:t>
            </a:r>
            <a:endParaRPr lang="en-US" baseline="0" dirty="0" smtClean="0"/>
          </a:p>
          <a:p>
            <a:endParaRPr lang="en-US" baseline="0" dirty="0" smtClean="0"/>
          </a:p>
          <a:p>
            <a:r>
              <a:rPr lang="en-US" baseline="0" dirty="0" smtClean="0"/>
              <a:t>Xamarin IDE:</a:t>
            </a:r>
          </a:p>
          <a:p>
            <a:r>
              <a:rPr lang="en-US" baseline="0" dirty="0" smtClean="0"/>
              <a:t>http://</a:t>
            </a:r>
            <a:r>
              <a:rPr lang="en-US" baseline="0" dirty="0" err="1" smtClean="0"/>
              <a:t>xamarin.com</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41</a:t>
            </a:fld>
            <a:endParaRPr lang="en-US"/>
          </a:p>
        </p:txBody>
      </p:sp>
    </p:spTree>
    <p:extLst>
      <p:ext uri="{BB962C8B-B14F-4D97-AF65-F5344CB8AC3E}">
        <p14:creationId xmlns:p14="http://schemas.microsoft.com/office/powerpoint/2010/main" val="113220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7</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9</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“get sync for free” means you have to write syncing function, so not entirely free</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10</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now write code to create a Database.  First we will define a name for our database</a:t>
            </a:r>
            <a:r>
              <a:rPr lang="en-US" baseline="0" dirty="0" smtClean="0"/>
              <a:t> and capture that in a variable called </a:t>
            </a:r>
            <a:r>
              <a:rPr lang="en-US" baseline="0" dirty="0" err="1" smtClean="0"/>
              <a:t>dbName</a:t>
            </a:r>
            <a:r>
              <a:rPr lang="en-US" baseline="0" dirty="0" smtClean="0"/>
              <a:t>.</a:t>
            </a:r>
          </a:p>
          <a:p>
            <a:r>
              <a:rPr lang="en-US" baseline="0" dirty="0" smtClean="0"/>
              <a:t>Next we will call ‘</a:t>
            </a:r>
            <a:r>
              <a:rPr lang="en-US" baseline="0" dirty="0" err="1" smtClean="0"/>
              <a:t>GetDatabase</a:t>
            </a:r>
            <a:r>
              <a:rPr lang="en-US" baseline="0" dirty="0" smtClean="0"/>
              <a:t>’ method from the Manager class instance we created previously and pass in the database name</a:t>
            </a:r>
          </a:p>
          <a:p>
            <a:r>
              <a:rPr lang="en-US" baseline="0" dirty="0" smtClean="0"/>
              <a:t>We have now created a database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11</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database created, let’s now create</a:t>
            </a:r>
            <a:r>
              <a:rPr lang="en-US" baseline="0" dirty="0" smtClean="0"/>
              <a:t> a document and populate some entries into it.  The document will exist within the database that we created earlier.</a:t>
            </a:r>
            <a:endParaRPr lang="en-US" dirty="0" smtClean="0"/>
          </a:p>
          <a:p>
            <a:endParaRPr lang="en-US" dirty="0" smtClean="0"/>
          </a:p>
          <a:p>
            <a:r>
              <a:rPr lang="en-US" dirty="0" smtClean="0"/>
              <a:t>First we will have a Dictionary</a:t>
            </a:r>
            <a:r>
              <a:rPr lang="en-US" baseline="0" dirty="0" smtClean="0"/>
              <a:t> of key-values call ‘properties’</a:t>
            </a:r>
          </a:p>
          <a:p>
            <a:r>
              <a:rPr lang="en-US" baseline="0" dirty="0" smtClean="0"/>
              <a:t>Create our document by calling the ‘</a:t>
            </a:r>
            <a:r>
              <a:rPr lang="en-US" baseline="0" dirty="0" err="1" smtClean="0"/>
              <a:t>CreateDocument</a:t>
            </a:r>
            <a:r>
              <a:rPr lang="en-US" baseline="0" dirty="0" smtClean="0"/>
              <a:t>’ method in the database class</a:t>
            </a:r>
          </a:p>
          <a:p>
            <a:r>
              <a:rPr lang="en-US" baseline="0" dirty="0" smtClean="0"/>
              <a:t>Put our dictionary into our document but calling the ‘</a:t>
            </a:r>
            <a:r>
              <a:rPr lang="en-US" baseline="0" dirty="0" err="1" smtClean="0"/>
              <a:t>PutProperties</a:t>
            </a:r>
            <a:r>
              <a:rPr lang="en-US" baseline="0" dirty="0" smtClean="0"/>
              <a:t>’ method from the document class</a:t>
            </a:r>
          </a:p>
          <a:p>
            <a:r>
              <a:rPr lang="en-US" baseline="0" dirty="0" smtClean="0"/>
              <a:t>Since we are at it, let’s create a document ID that we will be using later.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12</a:t>
            </a:fld>
            <a:endParaRPr lang="en-US"/>
          </a:p>
        </p:txBody>
      </p:sp>
    </p:spTree>
    <p:extLst>
      <p:ext uri="{BB962C8B-B14F-4D97-AF65-F5344CB8AC3E}">
        <p14:creationId xmlns:p14="http://schemas.microsoft.com/office/powerpoint/2010/main" val="93449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better way to see if our entry was successful in the database than by retrieving</a:t>
            </a:r>
            <a:r>
              <a:rPr lang="en-US" baseline="0" dirty="0" smtClean="0"/>
              <a:t> what is in the document database already.  </a:t>
            </a:r>
          </a:p>
          <a:p>
            <a:r>
              <a:rPr lang="en-US" baseline="0" dirty="0" smtClean="0"/>
              <a:t>We will now create a variable called ‘</a:t>
            </a:r>
            <a:r>
              <a:rPr lang="en-US" baseline="0" dirty="0" err="1" smtClean="0"/>
              <a:t>retrieveDocument</a:t>
            </a:r>
            <a:r>
              <a:rPr lang="en-US" baseline="0" dirty="0" smtClean="0"/>
              <a:t>’ and pass it the document that is associated with the </a:t>
            </a:r>
            <a:r>
              <a:rPr lang="en-US" baseline="0" dirty="0" err="1" smtClean="0"/>
              <a:t>docID</a:t>
            </a:r>
            <a:r>
              <a:rPr lang="en-US" baseline="0" dirty="0" smtClean="0"/>
              <a:t> variable by getting it from the database.</a:t>
            </a:r>
          </a:p>
          <a:p>
            <a:r>
              <a:rPr lang="en-US" baseline="0" dirty="0" smtClean="0"/>
              <a:t>We will loop entry from within the document and print out the key and value of each respective entry.</a:t>
            </a:r>
            <a:endParaRPr lang="en-US"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13</a:t>
            </a:fld>
            <a:endParaRPr lang="en-US"/>
          </a:p>
        </p:txBody>
      </p:sp>
    </p:spTree>
    <p:extLst>
      <p:ext uri="{BB962C8B-B14F-4D97-AF65-F5344CB8AC3E}">
        <p14:creationId xmlns:p14="http://schemas.microsoft.com/office/powerpoint/2010/main" val="93449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9384"/>
            <a:ext cx="7772400" cy="1102519"/>
          </a:xfrm>
          <a:effectLst>
            <a:outerShdw blurRad="127000" dir="2700000" algn="tl" rotWithShape="0">
              <a:srgbClr val="000000">
                <a:alpha val="20000"/>
              </a:srgbClr>
            </a:outerShdw>
          </a:effectLst>
        </p:spPr>
        <p:txBody>
          <a:bodyPr/>
          <a:lstStyle>
            <a:lvl1pPr algn="ctr">
              <a:defRPr sz="38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127248"/>
            <a:ext cx="6400800" cy="1088136"/>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4" name="Picture 3" descr="couchbase_logo_red_reversed.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7066" y="351896"/>
            <a:ext cx="2057168" cy="474732"/>
          </a:xfrm>
          <a:prstGeom prst="rect">
            <a:avLst/>
          </a:prstGeom>
        </p:spPr>
      </p:pic>
    </p:spTree>
    <p:extLst>
      <p:ext uri="{BB962C8B-B14F-4D97-AF65-F5344CB8AC3E}">
        <p14:creationId xmlns:p14="http://schemas.microsoft.com/office/powerpoint/2010/main" val="273612935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s (Dar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9424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857250"/>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p:nvPr>
        </p:nvSpPr>
        <p:spPr>
          <a:xfrm>
            <a:off x="457200" y="1096471"/>
            <a:ext cx="8007739" cy="33944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8A94C-44F1-DF43-8BD8-694E750DEF33}" type="slidenum">
              <a:rPr lang="en-US" smtClean="0"/>
              <a:t>‹#›</a:t>
            </a:fld>
            <a:endParaRPr lang="en-US"/>
          </a:p>
        </p:txBody>
      </p:sp>
      <p:sp>
        <p:nvSpPr>
          <p:cNvPr id="7" name="TextBox 6"/>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rPr>
              <a:t>©2014 </a:t>
            </a:r>
            <a:r>
              <a:rPr lang="en-US" sz="850" dirty="0" err="1" smtClean="0">
                <a:solidFill>
                  <a:srgbClr val="CCCCCC"/>
                </a:solidFill>
              </a:rPr>
              <a:t>Couchbase</a:t>
            </a:r>
            <a:r>
              <a:rPr lang="en-US" sz="850" baseline="0" dirty="0" smtClean="0">
                <a:solidFill>
                  <a:srgbClr val="CCCCCC"/>
                </a:solidFill>
              </a:rPr>
              <a:t> Inc.</a:t>
            </a:r>
            <a:endParaRPr lang="en-US" sz="850" dirty="0">
              <a:solidFill>
                <a:srgbClr val="CCCCCC"/>
              </a:solidFill>
            </a:endParaRPr>
          </a:p>
        </p:txBody>
      </p:sp>
    </p:spTree>
    <p:extLst>
      <p:ext uri="{BB962C8B-B14F-4D97-AF65-F5344CB8AC3E}">
        <p14:creationId xmlns:p14="http://schemas.microsoft.com/office/powerpoint/2010/main" val="189644884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Text (Dar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9424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857250"/>
          </a:xfrm>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p:nvPr>
        </p:nvSpPr>
        <p:spPr>
          <a:xfrm>
            <a:off x="457200" y="1096471"/>
            <a:ext cx="8007739" cy="3394472"/>
          </a:xfrm>
        </p:spPr>
        <p:txBody>
          <a:bodyPr/>
          <a:lstStyle>
            <a:lvl1pPr marL="0" indent="0">
              <a:lnSpc>
                <a:spcPct val="90000"/>
              </a:lnSpc>
              <a:buNone/>
              <a:defRPr/>
            </a:lvl1pPr>
            <a:lvl2pPr marL="228600" indent="0">
              <a:lnSpc>
                <a:spcPct val="90000"/>
              </a:lnSpc>
              <a:buNone/>
              <a:defRPr/>
            </a:lvl2pPr>
            <a:lvl3pPr marL="455613" indent="0">
              <a:lnSpc>
                <a:spcPct val="90000"/>
              </a:lnSpc>
              <a:buNone/>
              <a:defRPr/>
            </a:lvl3pPr>
            <a:lvl4pPr marL="627063" indent="0">
              <a:lnSpc>
                <a:spcPct val="90000"/>
              </a:lnSpc>
              <a:buNone/>
              <a:defRPr/>
            </a:lvl4pPr>
            <a:lvl5pPr marL="798513" indent="0">
              <a:lnSpc>
                <a:spcPct val="90000"/>
              </a:lnSpc>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8A94C-44F1-DF43-8BD8-694E750DEF33}" type="slidenum">
              <a:rPr lang="en-US" smtClean="0"/>
              <a:t>‹#›</a:t>
            </a:fld>
            <a:endParaRPr lang="en-US"/>
          </a:p>
        </p:txBody>
      </p:sp>
      <p:sp>
        <p:nvSpPr>
          <p:cNvPr id="7" name="TextBox 6"/>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rPr>
              <a:t>©2014 </a:t>
            </a:r>
            <a:r>
              <a:rPr lang="en-US" sz="850" dirty="0" err="1" smtClean="0">
                <a:solidFill>
                  <a:srgbClr val="CCCCCC"/>
                </a:solidFill>
              </a:rPr>
              <a:t>Couchbase</a:t>
            </a:r>
            <a:r>
              <a:rPr lang="en-US" sz="850" baseline="0" dirty="0" smtClean="0">
                <a:solidFill>
                  <a:srgbClr val="CCCCCC"/>
                </a:solidFill>
              </a:rPr>
              <a:t> Inc.</a:t>
            </a:r>
            <a:endParaRPr lang="en-US" sz="850" dirty="0">
              <a:solidFill>
                <a:srgbClr val="CCCCCC"/>
              </a:solidFill>
            </a:endParaRPr>
          </a:p>
        </p:txBody>
      </p:sp>
    </p:spTree>
    <p:extLst>
      <p:ext uri="{BB962C8B-B14F-4D97-AF65-F5344CB8AC3E}">
        <p14:creationId xmlns:p14="http://schemas.microsoft.com/office/powerpoint/2010/main" val="78631918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9424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857250"/>
          </a:xfrm>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8A94C-44F1-DF43-8BD8-694E750DEF33}" type="slidenum">
              <a:rPr lang="en-US" smtClean="0"/>
              <a:t>‹#›</a:t>
            </a:fld>
            <a:endParaRPr lang="en-US"/>
          </a:p>
        </p:txBody>
      </p:sp>
      <p:sp>
        <p:nvSpPr>
          <p:cNvPr id="7" name="TextBox 6"/>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rPr>
              <a:t>©2014 </a:t>
            </a:r>
            <a:r>
              <a:rPr lang="en-US" sz="850" dirty="0" err="1" smtClean="0">
                <a:solidFill>
                  <a:srgbClr val="CCCCCC"/>
                </a:solidFill>
              </a:rPr>
              <a:t>Couchbase</a:t>
            </a:r>
            <a:r>
              <a:rPr lang="en-US" sz="850" baseline="0" dirty="0" smtClean="0">
                <a:solidFill>
                  <a:srgbClr val="CCCCCC"/>
                </a:solidFill>
              </a:rPr>
              <a:t> Inc.</a:t>
            </a:r>
            <a:endParaRPr lang="en-US" sz="850" dirty="0">
              <a:solidFill>
                <a:srgbClr val="CCCCCC"/>
              </a:solidFill>
            </a:endParaRPr>
          </a:p>
        </p:txBody>
      </p:sp>
    </p:spTree>
    <p:extLst>
      <p:ext uri="{BB962C8B-B14F-4D97-AF65-F5344CB8AC3E}">
        <p14:creationId xmlns:p14="http://schemas.microsoft.com/office/powerpoint/2010/main" val="233237444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4269224050"/>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p:spPr>
        <p:txBody>
          <a:bodyPr/>
          <a:lstStyle>
            <a:lvl1pPr algn="ctr">
              <a:defRPr sz="2900">
                <a:solidFill>
                  <a:srgbClr val="E4012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E4012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5112" y="347472"/>
            <a:ext cx="495260" cy="495260"/>
          </a:xfrm>
          <a:prstGeom prst="rect">
            <a:avLst/>
          </a:prstGeom>
          <a:effectLst/>
        </p:spPr>
      </p:pic>
    </p:spTree>
    <p:extLst>
      <p:ext uri="{BB962C8B-B14F-4D97-AF65-F5344CB8AC3E}">
        <p14:creationId xmlns:p14="http://schemas.microsoft.com/office/powerpoint/2010/main" val="154217343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Break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p:spPr>
        <p:txBody>
          <a:bodyPr/>
          <a:lstStyle>
            <a:lvl1pPr algn="ctr">
              <a:defRPr sz="29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5112" y="347472"/>
            <a:ext cx="495260" cy="495260"/>
          </a:xfrm>
          <a:prstGeom prst="rect">
            <a:avLst/>
          </a:prstGeom>
          <a:effectLst/>
        </p:spPr>
      </p:pic>
    </p:spTree>
    <p:extLst>
      <p:ext uri="{BB962C8B-B14F-4D97-AF65-F5344CB8AC3E}">
        <p14:creationId xmlns:p14="http://schemas.microsoft.com/office/powerpoint/2010/main" val="37877966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E728A94C-44F1-DF43-8BD8-694E750DEF33}" type="slidenum">
              <a:rPr lang="en-US" smtClean="0"/>
              <a:pPr/>
              <a:t>‹#›</a:t>
            </a:fld>
            <a:endParaRPr lang="en-US"/>
          </a:p>
        </p:txBody>
      </p:sp>
      <p:sp>
        <p:nvSpPr>
          <p:cNvPr id="5" name="TextBox 4"/>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rPr>
              <a:t>©2014 </a:t>
            </a:r>
            <a:r>
              <a:rPr lang="en-US" sz="850" dirty="0" err="1" smtClean="0">
                <a:solidFill>
                  <a:srgbClr val="CCCCCC"/>
                </a:solidFill>
              </a:rPr>
              <a:t>Couchbase</a:t>
            </a:r>
            <a:r>
              <a:rPr lang="en-US" sz="850" baseline="0" dirty="0" smtClean="0">
                <a:solidFill>
                  <a:srgbClr val="CCCCCC"/>
                </a:solidFill>
              </a:rPr>
              <a:t> Inc.</a:t>
            </a:r>
            <a:endParaRPr lang="en-US" sz="850" dirty="0">
              <a:solidFill>
                <a:srgbClr val="CCCCCC"/>
              </a:solidFill>
            </a:endParaRPr>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71" r:id="rId4"/>
    <p:sldLayoutId id="2147483663" r:id="rId5"/>
    <p:sldLayoutId id="2147483664" r:id="rId6"/>
    <p:sldLayoutId id="2147483665" r:id="rId7"/>
    <p:sldLayoutId id="2147483666" r:id="rId8"/>
    <p:sldLayoutId id="2147483674"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chemeClr val="accent1"/>
        </a:buClr>
        <a:buFont typeface="Arial"/>
        <a:buChar char="–"/>
        <a:defRPr sz="2200" kern="1200">
          <a:solidFill>
            <a:schemeClr val="tx1"/>
          </a:solidFill>
          <a:latin typeface="+mn-lt"/>
          <a:ea typeface="+mn-ea"/>
          <a:cs typeface="+mn-cs"/>
        </a:defRPr>
      </a:lvl2pPr>
      <a:lvl3pPr marL="627063" indent="-171450" algn="l" defTabSz="457200" rtl="0" eaLnBrk="1" latinLnBrk="0" hangingPunct="1">
        <a:spcBef>
          <a:spcPts val="0"/>
        </a:spcBef>
        <a:buClr>
          <a:schemeClr val="accent1"/>
        </a:buClr>
        <a:buFont typeface="Lucida Grande"/>
        <a:buChar char="–"/>
        <a:defRPr sz="1800" kern="1200">
          <a:solidFill>
            <a:schemeClr val="tx1"/>
          </a:solidFill>
          <a:latin typeface="+mn-lt"/>
          <a:ea typeface="+mn-ea"/>
          <a:cs typeface="+mn-cs"/>
        </a:defRPr>
      </a:lvl3pPr>
      <a:lvl4pPr marL="798513" indent="-171450" algn="l" defTabSz="457200" rtl="0" eaLnBrk="1" latinLnBrk="0" hangingPunct="1">
        <a:spcBef>
          <a:spcPts val="0"/>
        </a:spcBef>
        <a:buClr>
          <a:schemeClr val="accent1"/>
        </a:buClr>
        <a:buFont typeface="Arial"/>
        <a:buChar char="–"/>
        <a:defRPr sz="1600" kern="1200">
          <a:solidFill>
            <a:schemeClr val="tx1"/>
          </a:solidFill>
          <a:latin typeface="+mn-lt"/>
          <a:ea typeface="+mn-ea"/>
          <a:cs typeface="+mn-cs"/>
        </a:defRPr>
      </a:lvl4pPr>
      <a:lvl5pPr marL="969963" indent="-171450" algn="l" defTabSz="457200" rtl="0" eaLnBrk="1" latinLnBrk="0" hangingPunct="1">
        <a:spcBef>
          <a:spcPts val="200"/>
        </a:spcBef>
        <a:buClr>
          <a:schemeClr val="accent1"/>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 First Application with</a:t>
            </a:r>
            <a:br>
              <a:rPr lang="en-US" dirty="0" smtClean="0"/>
            </a:br>
            <a:r>
              <a:rPr lang="en-US" dirty="0" smtClean="0"/>
              <a:t>Couchbase Mobile</a:t>
            </a:r>
            <a:endParaRPr lang="en-US" dirty="0"/>
          </a:p>
        </p:txBody>
      </p:sp>
      <p:sp>
        <p:nvSpPr>
          <p:cNvPr id="3" name="Subtitle 2"/>
          <p:cNvSpPr>
            <a:spLocks noGrp="1"/>
          </p:cNvSpPr>
          <p:nvPr>
            <p:ph type="subTitle" idx="1"/>
          </p:nvPr>
        </p:nvSpPr>
        <p:spPr/>
        <p:txBody>
          <a:bodyPr/>
          <a:lstStyle/>
          <a:p>
            <a:r>
              <a:rPr lang="en-US" dirty="0" smtClean="0"/>
              <a:t>For Xamarin </a:t>
            </a:r>
            <a:r>
              <a:rPr lang="en-US" dirty="0"/>
              <a:t>D</a:t>
            </a:r>
            <a:r>
              <a:rPr lang="en-US" dirty="0" smtClean="0"/>
              <a:t>evelopers</a:t>
            </a:r>
            <a:endParaRPr lang="en-US" dirty="0"/>
          </a:p>
        </p:txBody>
      </p:sp>
    </p:spTree>
    <p:extLst>
      <p:ext uri="{BB962C8B-B14F-4D97-AF65-F5344CB8AC3E}">
        <p14:creationId xmlns:p14="http://schemas.microsoft.com/office/powerpoint/2010/main" val="13998232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Shared Manager</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10</a:t>
            </a:fld>
            <a:endParaRPr lang="en-US"/>
          </a:p>
        </p:txBody>
      </p:sp>
      <p:pic>
        <p:nvPicPr>
          <p:cNvPr id="6" name="Content Placeholder 5" descr="Screen Shot 2014-11-25 at 7.20.19 PM.png"/>
          <p:cNvPicPr>
            <a:picLocks noGrp="1" noChangeAspect="1"/>
          </p:cNvPicPr>
          <p:nvPr>
            <p:ph idx="1"/>
          </p:nvPr>
        </p:nvPicPr>
        <p:blipFill>
          <a:blip r:embed="rId3">
            <a:extLst>
              <a:ext uri="{28A0092B-C50C-407E-A947-70E740481C1C}">
                <a14:useLocalDpi xmlns:a14="http://schemas.microsoft.com/office/drawing/2010/main" val="0"/>
              </a:ext>
            </a:extLst>
          </a:blip>
          <a:srcRect t="-87246" b="-87246"/>
          <a:stretch>
            <a:fillRect/>
          </a:stretch>
        </p:blipFill>
        <p:spPr/>
      </p:pic>
    </p:spTree>
    <p:extLst>
      <p:ext uri="{BB962C8B-B14F-4D97-AF65-F5344CB8AC3E}">
        <p14:creationId xmlns:p14="http://schemas.microsoft.com/office/powerpoint/2010/main" val="2370267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Database</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11</a:t>
            </a:fld>
            <a:endParaRPr lang="en-US"/>
          </a:p>
        </p:txBody>
      </p:sp>
      <p:pic>
        <p:nvPicPr>
          <p:cNvPr id="5" name="Content Placeholder 4" descr="Screen Shot 2014-11-25 at 7.31.12 PM.png"/>
          <p:cNvPicPr>
            <a:picLocks noGrp="1" noChangeAspect="1"/>
          </p:cNvPicPr>
          <p:nvPr>
            <p:ph idx="1"/>
          </p:nvPr>
        </p:nvPicPr>
        <p:blipFill>
          <a:blip r:embed="rId3">
            <a:extLst>
              <a:ext uri="{28A0092B-C50C-407E-A947-70E740481C1C}">
                <a14:useLocalDpi xmlns:a14="http://schemas.microsoft.com/office/drawing/2010/main" val="0"/>
              </a:ext>
            </a:extLst>
          </a:blip>
          <a:srcRect t="-53202" b="-53202"/>
          <a:stretch>
            <a:fillRect/>
          </a:stretch>
        </p:blipFill>
        <p:spPr/>
      </p:pic>
    </p:spTree>
    <p:extLst>
      <p:ext uri="{BB962C8B-B14F-4D97-AF65-F5344CB8AC3E}">
        <p14:creationId xmlns:p14="http://schemas.microsoft.com/office/powerpoint/2010/main" val="2958464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Document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12</a:t>
            </a:fld>
            <a:endParaRPr lang="en-US"/>
          </a:p>
        </p:txBody>
      </p:sp>
      <p:pic>
        <p:nvPicPr>
          <p:cNvPr id="6" name="Content Placeholder 5" descr="Screen Shot 2014-11-25 at 8.21.37 PM.png"/>
          <p:cNvPicPr>
            <a:picLocks noGrp="1" noChangeAspect="1"/>
          </p:cNvPicPr>
          <p:nvPr>
            <p:ph idx="1"/>
          </p:nvPr>
        </p:nvPicPr>
        <p:blipFill>
          <a:blip r:embed="rId3">
            <a:extLst>
              <a:ext uri="{28A0092B-C50C-407E-A947-70E740481C1C}">
                <a14:useLocalDpi xmlns:a14="http://schemas.microsoft.com/office/drawing/2010/main" val="0"/>
              </a:ext>
            </a:extLst>
          </a:blip>
          <a:srcRect l="-3595" r="-3595"/>
          <a:stretch>
            <a:fillRect/>
          </a:stretch>
        </p:blipFill>
        <p:spPr>
          <a:xfrm>
            <a:off x="457200" y="1275371"/>
            <a:ext cx="8007739" cy="3394472"/>
          </a:xfrm>
        </p:spPr>
      </p:pic>
    </p:spTree>
    <p:extLst>
      <p:ext uri="{BB962C8B-B14F-4D97-AF65-F5344CB8AC3E}">
        <p14:creationId xmlns:p14="http://schemas.microsoft.com/office/powerpoint/2010/main" val="38516323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Retrieve Document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13</a:t>
            </a:fld>
            <a:endParaRPr lang="en-US"/>
          </a:p>
        </p:txBody>
      </p:sp>
      <p:pic>
        <p:nvPicPr>
          <p:cNvPr id="5" name="Content Placeholder 4" descr="Screen Shot 2014-11-25 at 10.35.45 PM.png"/>
          <p:cNvPicPr>
            <a:picLocks noGrp="1" noChangeAspect="1"/>
          </p:cNvPicPr>
          <p:nvPr>
            <p:ph idx="1"/>
          </p:nvPr>
        </p:nvPicPr>
        <p:blipFill>
          <a:blip r:embed="rId3">
            <a:extLst>
              <a:ext uri="{28A0092B-C50C-407E-A947-70E740481C1C}">
                <a14:useLocalDpi xmlns:a14="http://schemas.microsoft.com/office/drawing/2010/main" val="0"/>
              </a:ext>
            </a:extLst>
          </a:blip>
          <a:srcRect t="-41118" b="-41118"/>
          <a:stretch>
            <a:fillRect/>
          </a:stretch>
        </p:blipFill>
        <p:spPr/>
      </p:pic>
    </p:spTree>
    <p:extLst>
      <p:ext uri="{BB962C8B-B14F-4D97-AF65-F5344CB8AC3E}">
        <p14:creationId xmlns:p14="http://schemas.microsoft.com/office/powerpoint/2010/main" val="9947059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Document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14</a:t>
            </a:fld>
            <a:endParaRPr lang="en-US"/>
          </a:p>
        </p:txBody>
      </p:sp>
      <p:pic>
        <p:nvPicPr>
          <p:cNvPr id="6" name="Content Placeholder 5" descr="Screen Shot 2014-11-25 at 11.14.56 PM.png"/>
          <p:cNvPicPr>
            <a:picLocks noGrp="1" noChangeAspect="1"/>
          </p:cNvPicPr>
          <p:nvPr>
            <p:ph idx="1"/>
          </p:nvPr>
        </p:nvPicPr>
        <p:blipFill>
          <a:blip r:embed="rId3">
            <a:extLst>
              <a:ext uri="{28A0092B-C50C-407E-A947-70E740481C1C}">
                <a14:useLocalDpi xmlns:a14="http://schemas.microsoft.com/office/drawing/2010/main" val="0"/>
              </a:ext>
            </a:extLst>
          </a:blip>
          <a:srcRect t="-24653" b="-24653"/>
          <a:stretch>
            <a:fillRect/>
          </a:stretch>
        </p:blipFill>
        <p:spPr/>
      </p:pic>
    </p:spTree>
    <p:extLst>
      <p:ext uri="{BB962C8B-B14F-4D97-AF65-F5344CB8AC3E}">
        <p14:creationId xmlns:p14="http://schemas.microsoft.com/office/powerpoint/2010/main" val="8654779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Document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15</a:t>
            </a:fld>
            <a:endParaRPr lang="en-US"/>
          </a:p>
        </p:txBody>
      </p:sp>
      <p:pic>
        <p:nvPicPr>
          <p:cNvPr id="5" name="Content Placeholder 4" descr="Screen Shot 2014-11-25 at 11.49.16 PM.png"/>
          <p:cNvPicPr>
            <a:picLocks noGrp="1" noChangeAspect="1"/>
          </p:cNvPicPr>
          <p:nvPr>
            <p:ph idx="1"/>
          </p:nvPr>
        </p:nvPicPr>
        <p:blipFill>
          <a:blip r:embed="rId3">
            <a:extLst>
              <a:ext uri="{28A0092B-C50C-407E-A947-70E740481C1C}">
                <a14:useLocalDpi xmlns:a14="http://schemas.microsoft.com/office/drawing/2010/main" val="0"/>
              </a:ext>
            </a:extLst>
          </a:blip>
          <a:srcRect t="-227265" b="-227265"/>
          <a:stretch>
            <a:fillRect/>
          </a:stretch>
        </p:blipFill>
        <p:spPr/>
      </p:pic>
    </p:spTree>
    <p:extLst>
      <p:ext uri="{BB962C8B-B14F-4D97-AF65-F5344CB8AC3E}">
        <p14:creationId xmlns:p14="http://schemas.microsoft.com/office/powerpoint/2010/main" val="38698525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concepts</a:t>
            </a:r>
            <a:endParaRPr lang="en-US" dirty="0"/>
          </a:p>
        </p:txBody>
      </p:sp>
      <p:sp>
        <p:nvSpPr>
          <p:cNvPr id="3" name="Content Placeholder 2"/>
          <p:cNvSpPr>
            <a:spLocks noGrp="1"/>
          </p:cNvSpPr>
          <p:nvPr>
            <p:ph idx="1"/>
          </p:nvPr>
        </p:nvSpPr>
        <p:spPr/>
        <p:txBody>
          <a:bodyPr/>
          <a:lstStyle/>
          <a:p>
            <a:r>
              <a:rPr lang="en-US" sz="1800" b="1" dirty="0" smtClean="0"/>
              <a:t>Document: </a:t>
            </a:r>
            <a:r>
              <a:rPr lang="en-US" sz="1800" dirty="0" smtClean="0"/>
              <a:t>JSON documents, each with a unique ID</a:t>
            </a:r>
            <a:endParaRPr lang="en-US" sz="1800" dirty="0"/>
          </a:p>
          <a:p>
            <a:endParaRPr lang="en-US" sz="1800" b="1" dirty="0" smtClean="0"/>
          </a:p>
          <a:p>
            <a:r>
              <a:rPr lang="en-US" sz="1800" b="1" dirty="0" smtClean="0"/>
              <a:t>View: </a:t>
            </a:r>
            <a:r>
              <a:rPr lang="en-US" sz="1800" dirty="0" smtClean="0"/>
              <a:t>an index created by a map-reduce script</a:t>
            </a:r>
            <a:endParaRPr lang="en-US" sz="1800" b="1" dirty="0" smtClean="0"/>
          </a:p>
          <a:p>
            <a:pPr lvl="1"/>
            <a:endParaRPr lang="en-US" sz="1800" dirty="0" smtClean="0"/>
          </a:p>
          <a:p>
            <a:r>
              <a:rPr lang="en-US" sz="1800" b="1" dirty="0" smtClean="0"/>
              <a:t>Filter function:</a:t>
            </a:r>
            <a:r>
              <a:rPr lang="en-US" sz="1800" dirty="0" smtClean="0"/>
              <a:t> filter which documents are pushed to </a:t>
            </a:r>
            <a:r>
              <a:rPr lang="en-US" sz="1800" dirty="0" err="1" smtClean="0"/>
              <a:t>SyncGateway</a:t>
            </a:r>
            <a:endParaRPr lang="en-US" sz="1800" dirty="0" smtClean="0"/>
          </a:p>
          <a:p>
            <a:endParaRPr lang="en-US" sz="1800" b="1" dirty="0"/>
          </a:p>
          <a:p>
            <a:r>
              <a:rPr lang="en-US" sz="1800" b="1" dirty="0" smtClean="0"/>
              <a:t>Replication:</a:t>
            </a:r>
            <a:r>
              <a:rPr lang="en-US" sz="1800" dirty="0" smtClean="0"/>
              <a:t> set up push, pull or bi-directional replication with </a:t>
            </a:r>
            <a:r>
              <a:rPr lang="en-US" sz="1800" dirty="0" err="1" smtClean="0"/>
              <a:t>SyncGateway</a:t>
            </a:r>
            <a:endParaRPr lang="en-US" sz="1800" b="1" dirty="0" smtClean="0"/>
          </a:p>
        </p:txBody>
      </p:sp>
      <p:sp>
        <p:nvSpPr>
          <p:cNvPr id="4" name="Slide Number Placeholder 3"/>
          <p:cNvSpPr>
            <a:spLocks noGrp="1"/>
          </p:cNvSpPr>
          <p:nvPr>
            <p:ph type="sldNum" sz="quarter" idx="12"/>
          </p:nvPr>
        </p:nvSpPr>
        <p:spPr/>
        <p:txBody>
          <a:bodyPr/>
          <a:lstStyle/>
          <a:p>
            <a:fld id="{E728A94C-44F1-DF43-8BD8-694E750DEF33}" type="slidenum">
              <a:rPr lang="en-US" smtClean="0"/>
              <a:t>16</a:t>
            </a:fld>
            <a:endParaRPr lang="en-US"/>
          </a:p>
        </p:txBody>
      </p:sp>
    </p:spTree>
    <p:extLst>
      <p:ext uri="{BB962C8B-B14F-4D97-AF65-F5344CB8AC3E}">
        <p14:creationId xmlns:p14="http://schemas.microsoft.com/office/powerpoint/2010/main" val="1167021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get hands-0n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360602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Subtitle 3"/>
          <p:cNvSpPr>
            <a:spLocks noGrp="1"/>
          </p:cNvSpPr>
          <p:nvPr>
            <p:ph type="subTitle" idx="1"/>
          </p:nvPr>
        </p:nvSpPr>
        <p:spPr/>
        <p:txBody>
          <a:bodyPr/>
          <a:lstStyle/>
          <a:p>
            <a:r>
              <a:rPr lang="en-US" dirty="0" smtClean="0"/>
              <a:t>An app we’ll build using Couchbase Lite</a:t>
            </a:r>
            <a:endParaRPr lang="en-US" dirty="0"/>
          </a:p>
        </p:txBody>
      </p:sp>
    </p:spTree>
    <p:extLst>
      <p:ext uri="{BB962C8B-B14F-4D97-AF65-F5344CB8AC3E}">
        <p14:creationId xmlns:p14="http://schemas.microsoft.com/office/powerpoint/2010/main" val="23609705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This is what we’re aiming for</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19</a:t>
            </a:fld>
            <a:endParaRPr lang="en-US"/>
          </a:p>
        </p:txBody>
      </p:sp>
    </p:spTree>
    <p:extLst>
      <p:ext uri="{BB962C8B-B14F-4D97-AF65-F5344CB8AC3E}">
        <p14:creationId xmlns:p14="http://schemas.microsoft.com/office/powerpoint/2010/main" val="3277501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do</a:t>
            </a:r>
            <a:endParaRPr lang="en-US" dirty="0"/>
          </a:p>
        </p:txBody>
      </p:sp>
      <p:sp>
        <p:nvSpPr>
          <p:cNvPr id="3" name="Content Placeholder 2"/>
          <p:cNvSpPr>
            <a:spLocks noGrp="1"/>
          </p:cNvSpPr>
          <p:nvPr>
            <p:ph idx="1"/>
          </p:nvPr>
        </p:nvSpPr>
        <p:spPr/>
        <p:txBody>
          <a:bodyPr/>
          <a:lstStyle/>
          <a:p>
            <a:r>
              <a:rPr lang="en-US" sz="2000" dirty="0" smtClean="0"/>
              <a:t>Skeleton app</a:t>
            </a:r>
          </a:p>
          <a:p>
            <a:pPr lvl="1"/>
            <a:r>
              <a:rPr lang="en-US" sz="2000" dirty="0" smtClean="0"/>
              <a:t>Download and explore our skeleton Android app</a:t>
            </a:r>
          </a:p>
          <a:p>
            <a:pPr lvl="1"/>
            <a:endParaRPr lang="en-US" sz="2000" dirty="0"/>
          </a:p>
          <a:p>
            <a:r>
              <a:rPr lang="en-US" sz="2000" dirty="0" smtClean="0"/>
              <a:t>Make it fail!</a:t>
            </a:r>
            <a:endParaRPr lang="en-US" sz="2000" dirty="0"/>
          </a:p>
          <a:p>
            <a:pPr lvl="1"/>
            <a:r>
              <a:rPr lang="en-US" sz="2000" dirty="0" smtClean="0"/>
              <a:t>Get our tests in place and watch them fail</a:t>
            </a:r>
            <a:endParaRPr lang="en-US" sz="2000" dirty="0"/>
          </a:p>
          <a:p>
            <a:pPr lvl="1"/>
            <a:endParaRPr lang="en-US" sz="2000" dirty="0"/>
          </a:p>
          <a:p>
            <a:r>
              <a:rPr lang="en-US" sz="2000" dirty="0" smtClean="0"/>
              <a:t>Connect to the database</a:t>
            </a:r>
            <a:endParaRPr lang="en-US" sz="2000" dirty="0"/>
          </a:p>
          <a:p>
            <a:pPr marL="228600" lvl="1" indent="0">
              <a:buNone/>
            </a:pPr>
            <a:endParaRPr lang="en-US" sz="2000" dirty="0"/>
          </a:p>
          <a:p>
            <a:r>
              <a:rPr lang="en-US" sz="2000" dirty="0" smtClean="0"/>
              <a:t>Handle conflicts</a:t>
            </a:r>
          </a:p>
          <a:p>
            <a:endParaRPr lang="en-US" sz="2000" dirty="0"/>
          </a:p>
          <a:p>
            <a:r>
              <a:rPr lang="en-US" sz="2000" dirty="0" smtClean="0"/>
              <a:t>Sync with Couchbase Server</a:t>
            </a:r>
            <a:endParaRPr lang="en-US" sz="2000" dirty="0"/>
          </a:p>
          <a:p>
            <a:endParaRPr lang="en-US" sz="2000" dirty="0"/>
          </a:p>
        </p:txBody>
      </p:sp>
      <p:sp>
        <p:nvSpPr>
          <p:cNvPr id="4" name="Slide Number Placeholder 3"/>
          <p:cNvSpPr>
            <a:spLocks noGrp="1"/>
          </p:cNvSpPr>
          <p:nvPr>
            <p:ph type="sldNum" sz="quarter" idx="12"/>
          </p:nvPr>
        </p:nvSpPr>
        <p:spPr/>
        <p:txBody>
          <a:bodyPr/>
          <a:lstStyle/>
          <a:p>
            <a:fld id="{E728A94C-44F1-DF43-8BD8-694E750DEF33}" type="slidenum">
              <a:rPr lang="en-US" smtClean="0"/>
              <a:t>2</a:t>
            </a:fld>
            <a:endParaRPr lang="en-US"/>
          </a:p>
        </p:txBody>
      </p:sp>
    </p:spTree>
    <p:extLst>
      <p:ext uri="{BB962C8B-B14F-4D97-AF65-F5344CB8AC3E}">
        <p14:creationId xmlns:p14="http://schemas.microsoft.com/office/powerpoint/2010/main" val="11501588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building?</a:t>
            </a:r>
            <a:endParaRPr lang="en-US" dirty="0"/>
          </a:p>
        </p:txBody>
      </p:sp>
      <p:sp>
        <p:nvSpPr>
          <p:cNvPr id="3" name="Content Placeholder 2"/>
          <p:cNvSpPr>
            <a:spLocks noGrp="1"/>
          </p:cNvSpPr>
          <p:nvPr>
            <p:ph idx="1"/>
          </p:nvPr>
        </p:nvSpPr>
        <p:spPr/>
        <p:txBody>
          <a:bodyPr/>
          <a:lstStyle/>
          <a:p>
            <a:endParaRPr lang="en-US" sz="1800" b="1" dirty="0"/>
          </a:p>
        </p:txBody>
      </p:sp>
      <p:sp>
        <p:nvSpPr>
          <p:cNvPr id="4" name="Slide Number Placeholder 3"/>
          <p:cNvSpPr>
            <a:spLocks noGrp="1"/>
          </p:cNvSpPr>
          <p:nvPr>
            <p:ph type="sldNum" sz="quarter" idx="12"/>
          </p:nvPr>
        </p:nvSpPr>
        <p:spPr/>
        <p:txBody>
          <a:bodyPr/>
          <a:lstStyle/>
          <a:p>
            <a:fld id="{E728A94C-44F1-DF43-8BD8-694E750DEF33}" type="slidenum">
              <a:rPr lang="en-US" smtClean="0"/>
              <a:t>20</a:t>
            </a:fld>
            <a:endParaRPr lang="en-US"/>
          </a:p>
        </p:txBody>
      </p:sp>
    </p:spTree>
    <p:extLst>
      <p:ext uri="{BB962C8B-B14F-4D97-AF65-F5344CB8AC3E}">
        <p14:creationId xmlns:p14="http://schemas.microsoft.com/office/powerpoint/2010/main" val="12952040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skeleton project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21</a:t>
            </a:fld>
            <a:endParaRPr lang="en-US"/>
          </a:p>
        </p:txBody>
      </p:sp>
      <p:pic>
        <p:nvPicPr>
          <p:cNvPr id="6" name="Content Placeholder 5" descr="Screen Shot 2014-11-18 at 13.43.08.png"/>
          <p:cNvPicPr>
            <a:picLocks noGrp="1" noChangeAspect="1"/>
          </p:cNvPicPr>
          <p:nvPr>
            <p:ph idx="1"/>
          </p:nvPr>
        </p:nvPicPr>
        <p:blipFill>
          <a:blip r:embed="rId3">
            <a:extLst>
              <a:ext uri="{28A0092B-C50C-407E-A947-70E740481C1C}">
                <a14:useLocalDpi xmlns:a14="http://schemas.microsoft.com/office/drawing/2010/main" val="0"/>
              </a:ext>
            </a:extLst>
          </a:blip>
          <a:srcRect t="17040" b="17040"/>
          <a:stretch>
            <a:fillRect/>
          </a:stretch>
        </p:blipFill>
        <p:spPr/>
      </p:pic>
      <p:sp>
        <p:nvSpPr>
          <p:cNvPr id="7" name="Rectangle 6"/>
          <p:cNvSpPr/>
          <p:nvPr/>
        </p:nvSpPr>
        <p:spPr>
          <a:xfrm>
            <a:off x="6940190" y="3669822"/>
            <a:ext cx="1440039" cy="4499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2255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skeleton project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22</a:t>
            </a:fld>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146629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Xamarin </a:t>
            </a:r>
            <a:r>
              <a:rPr lang="en-US" dirty="0"/>
              <a:t>P</a:t>
            </a:r>
            <a:r>
              <a:rPr lang="en-US" dirty="0" smtClean="0"/>
              <a:t>roject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23</a:t>
            </a:fld>
            <a:endParaRPr lang="en-US"/>
          </a:p>
        </p:txBody>
      </p:sp>
      <p:pic>
        <p:nvPicPr>
          <p:cNvPr id="7" name="Content Placeholder 6" descr="Xamarin_logo_and_wordmark.png"/>
          <p:cNvPicPr>
            <a:picLocks noGrp="1" noChangeAspect="1"/>
          </p:cNvPicPr>
          <p:nvPr>
            <p:ph idx="1"/>
          </p:nvPr>
        </p:nvPicPr>
        <p:blipFill>
          <a:blip r:embed="rId3">
            <a:extLst>
              <a:ext uri="{28A0092B-C50C-407E-A947-70E740481C1C}">
                <a14:useLocalDpi xmlns:a14="http://schemas.microsoft.com/office/drawing/2010/main" val="0"/>
              </a:ext>
            </a:extLst>
          </a:blip>
          <a:srcRect t="-28334" b="-28334"/>
          <a:stretch>
            <a:fillRect/>
          </a:stretch>
        </p:blipFill>
        <p:spPr>
          <a:xfrm>
            <a:off x="369186" y="1247380"/>
            <a:ext cx="8007739" cy="3394472"/>
          </a:xfrm>
        </p:spPr>
      </p:pic>
    </p:spTree>
    <p:extLst>
      <p:ext uri="{BB962C8B-B14F-4D97-AF65-F5344CB8AC3E}">
        <p14:creationId xmlns:p14="http://schemas.microsoft.com/office/powerpoint/2010/main" val="13046321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Solution</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24</a:t>
            </a:fld>
            <a:endParaRPr lang="en-US"/>
          </a:p>
        </p:txBody>
      </p:sp>
      <p:pic>
        <p:nvPicPr>
          <p:cNvPr id="5" name="Content Placeholder 4" descr="Screen Shot 2014-11-25 at 5.58.51 PM.png"/>
          <p:cNvPicPr>
            <a:picLocks noGrp="1" noChangeAspect="1"/>
          </p:cNvPicPr>
          <p:nvPr>
            <p:ph idx="1"/>
          </p:nvPr>
        </p:nvPicPr>
        <p:blipFill>
          <a:blip r:embed="rId3">
            <a:extLst>
              <a:ext uri="{28A0092B-C50C-407E-A947-70E740481C1C}">
                <a14:useLocalDpi xmlns:a14="http://schemas.microsoft.com/office/drawing/2010/main" val="0"/>
              </a:ext>
            </a:extLst>
          </a:blip>
          <a:srcRect l="-7035" r="-7035"/>
          <a:stretch>
            <a:fillRect/>
          </a:stretch>
        </p:blipFill>
        <p:spPr>
          <a:xfrm>
            <a:off x="457200" y="1275371"/>
            <a:ext cx="8007739" cy="3394472"/>
          </a:xfrm>
        </p:spPr>
      </p:pic>
    </p:spTree>
    <p:extLst>
      <p:ext uri="{BB962C8B-B14F-4D97-AF65-F5344CB8AC3E}">
        <p14:creationId xmlns:p14="http://schemas.microsoft.com/office/powerpoint/2010/main" val="1264924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Application</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25</a:t>
            </a:fld>
            <a:endParaRPr lang="en-US"/>
          </a:p>
        </p:txBody>
      </p:sp>
      <p:pic>
        <p:nvPicPr>
          <p:cNvPr id="6" name="Content Placeholder 5" descr="Screen Shot 2014-11-25 at 6.00.02 PM.png"/>
          <p:cNvPicPr>
            <a:picLocks noGrp="1" noChangeAspect="1"/>
          </p:cNvPicPr>
          <p:nvPr>
            <p:ph idx="1"/>
          </p:nvPr>
        </p:nvPicPr>
        <p:blipFill>
          <a:blip r:embed="rId3">
            <a:extLst>
              <a:ext uri="{28A0092B-C50C-407E-A947-70E740481C1C}">
                <a14:useLocalDpi xmlns:a14="http://schemas.microsoft.com/office/drawing/2010/main" val="0"/>
              </a:ext>
            </a:extLst>
          </a:blip>
          <a:srcRect l="-20492" r="-20492"/>
          <a:stretch>
            <a:fillRect/>
          </a:stretch>
        </p:blipFill>
        <p:spPr/>
      </p:pic>
    </p:spTree>
    <p:extLst>
      <p:ext uri="{BB962C8B-B14F-4D97-AF65-F5344CB8AC3E}">
        <p14:creationId xmlns:p14="http://schemas.microsoft.com/office/powerpoint/2010/main" val="30545439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a:t>
            </a:r>
            <a:r>
              <a:rPr lang="en-US" dirty="0" err="1" smtClean="0"/>
              <a:t>NuGet</a:t>
            </a:r>
            <a:r>
              <a:rPr lang="en-US" dirty="0" smtClean="0"/>
              <a:t> Package</a:t>
            </a:r>
            <a:endParaRPr lang="en-US" dirty="0"/>
          </a:p>
        </p:txBody>
      </p:sp>
      <p:pic>
        <p:nvPicPr>
          <p:cNvPr id="5" name="Content Placeholder 4" descr="Screen Shot 2014-11-25 at 1.05.32 PM.png"/>
          <p:cNvPicPr>
            <a:picLocks noGrp="1" noChangeAspect="1"/>
          </p:cNvPicPr>
          <p:nvPr>
            <p:ph idx="1"/>
          </p:nvPr>
        </p:nvPicPr>
        <p:blipFill>
          <a:blip r:embed="rId3">
            <a:extLst>
              <a:ext uri="{28A0092B-C50C-407E-A947-70E740481C1C}">
                <a14:useLocalDpi xmlns:a14="http://schemas.microsoft.com/office/drawing/2010/main" val="0"/>
              </a:ext>
            </a:extLst>
          </a:blip>
          <a:srcRect l="-7089" r="-7089"/>
          <a:stretch>
            <a:fillRect/>
          </a:stretch>
        </p:blipFill>
        <p:spPr>
          <a:xfrm>
            <a:off x="178861" y="1106809"/>
            <a:ext cx="8656618" cy="3669489"/>
          </a:xfrm>
        </p:spPr>
      </p:pic>
      <p:sp>
        <p:nvSpPr>
          <p:cNvPr id="4" name="Slide Number Placeholder 3"/>
          <p:cNvSpPr>
            <a:spLocks noGrp="1"/>
          </p:cNvSpPr>
          <p:nvPr>
            <p:ph type="sldNum" sz="quarter" idx="12"/>
          </p:nvPr>
        </p:nvSpPr>
        <p:spPr/>
        <p:txBody>
          <a:bodyPr/>
          <a:lstStyle/>
          <a:p>
            <a:fld id="{E728A94C-44F1-DF43-8BD8-694E750DEF33}" type="slidenum">
              <a:rPr lang="en-US" smtClean="0"/>
              <a:t>26</a:t>
            </a:fld>
            <a:endParaRPr lang="en-US"/>
          </a:p>
        </p:txBody>
      </p:sp>
    </p:spTree>
    <p:extLst>
      <p:ext uri="{BB962C8B-B14F-4D97-AF65-F5344CB8AC3E}">
        <p14:creationId xmlns:p14="http://schemas.microsoft.com/office/powerpoint/2010/main" val="7690040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‘Couchbase Lite’ Package </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27</a:t>
            </a:fld>
            <a:endParaRPr lang="en-US"/>
          </a:p>
        </p:txBody>
      </p:sp>
      <p:pic>
        <p:nvPicPr>
          <p:cNvPr id="6" name="Content Placeholder 5" descr="Screen Shot 2014-11-25 at 1.14.51 PM.png"/>
          <p:cNvPicPr>
            <a:picLocks noGrp="1" noChangeAspect="1"/>
          </p:cNvPicPr>
          <p:nvPr>
            <p:ph idx="1"/>
          </p:nvPr>
        </p:nvPicPr>
        <p:blipFill>
          <a:blip r:embed="rId3">
            <a:extLst>
              <a:ext uri="{28A0092B-C50C-407E-A947-70E740481C1C}">
                <a14:useLocalDpi xmlns:a14="http://schemas.microsoft.com/office/drawing/2010/main" val="0"/>
              </a:ext>
            </a:extLst>
          </a:blip>
          <a:srcRect l="-27822" r="-27822"/>
          <a:stretch>
            <a:fillRect/>
          </a:stretch>
        </p:blipFill>
        <p:spPr>
          <a:xfrm>
            <a:off x="457200" y="1401093"/>
            <a:ext cx="8007350" cy="3394075"/>
          </a:xfrm>
        </p:spPr>
      </p:pic>
    </p:spTree>
    <p:extLst>
      <p:ext uri="{BB962C8B-B14F-4D97-AF65-F5344CB8AC3E}">
        <p14:creationId xmlns:p14="http://schemas.microsoft.com/office/powerpoint/2010/main" val="19190421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Console</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28</a:t>
            </a:fld>
            <a:endParaRPr lang="en-US"/>
          </a:p>
        </p:txBody>
      </p:sp>
      <p:pic>
        <p:nvPicPr>
          <p:cNvPr id="5" name="Content Placeholder 4" descr="Screen Shot 2014-11-25 at 5.05.17 PM.png"/>
          <p:cNvPicPr>
            <a:picLocks noGrp="1" noChangeAspect="1"/>
          </p:cNvPicPr>
          <p:nvPr>
            <p:ph idx="1"/>
          </p:nvPr>
        </p:nvPicPr>
        <p:blipFill>
          <a:blip r:embed="rId3">
            <a:extLst>
              <a:ext uri="{28A0092B-C50C-407E-A947-70E740481C1C}">
                <a14:useLocalDpi xmlns:a14="http://schemas.microsoft.com/office/drawing/2010/main" val="0"/>
              </a:ext>
            </a:extLst>
          </a:blip>
          <a:srcRect t="-28678" b="-28678"/>
          <a:stretch>
            <a:fillRect/>
          </a:stretch>
        </p:blipFill>
        <p:spPr>
          <a:xfrm>
            <a:off x="457200" y="362981"/>
            <a:ext cx="8007739" cy="3394472"/>
          </a:xfrm>
        </p:spPr>
      </p:pic>
      <p:pic>
        <p:nvPicPr>
          <p:cNvPr id="7" name="Picture 6" descr="Screen Shot 2014-11-25 at 5.07.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86" y="3184350"/>
            <a:ext cx="8280400" cy="1636583"/>
          </a:xfrm>
          <a:prstGeom prst="rect">
            <a:avLst/>
          </a:prstGeom>
        </p:spPr>
      </p:pic>
      <p:sp>
        <p:nvSpPr>
          <p:cNvPr id="8" name="TextBox 7"/>
          <p:cNvSpPr txBox="1"/>
          <p:nvPr/>
        </p:nvSpPr>
        <p:spPr>
          <a:xfrm>
            <a:off x="466344" y="4079019"/>
            <a:ext cx="4827786"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5957286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Folder</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29</a:t>
            </a:fld>
            <a:endParaRPr lang="en-US"/>
          </a:p>
        </p:txBody>
      </p:sp>
      <p:sp>
        <p:nvSpPr>
          <p:cNvPr id="8" name="TextBox 7"/>
          <p:cNvSpPr txBox="1"/>
          <p:nvPr/>
        </p:nvSpPr>
        <p:spPr>
          <a:xfrm>
            <a:off x="466344" y="4079019"/>
            <a:ext cx="4827786" cy="369332"/>
          </a:xfrm>
          <a:prstGeom prst="rect">
            <a:avLst/>
          </a:prstGeom>
          <a:noFill/>
        </p:spPr>
        <p:txBody>
          <a:bodyPr wrap="square" rtlCol="0">
            <a:spAutoFit/>
          </a:bodyPr>
          <a:lstStyle/>
          <a:p>
            <a:endParaRPr lang="en-US" dirty="0"/>
          </a:p>
        </p:txBody>
      </p:sp>
      <p:pic>
        <p:nvPicPr>
          <p:cNvPr id="6" name="Content Placeholder 5" descr="Screen Shot 2014-11-25 at 5.12.42 PM.png"/>
          <p:cNvPicPr>
            <a:picLocks noGrp="1" noChangeAspect="1"/>
          </p:cNvPicPr>
          <p:nvPr>
            <p:ph idx="1"/>
          </p:nvPr>
        </p:nvPicPr>
        <p:blipFill>
          <a:blip r:embed="rId3">
            <a:extLst>
              <a:ext uri="{28A0092B-C50C-407E-A947-70E740481C1C}">
                <a14:useLocalDpi xmlns:a14="http://schemas.microsoft.com/office/drawing/2010/main" val="0"/>
              </a:ext>
            </a:extLst>
          </a:blip>
          <a:srcRect l="-70312" r="-70312"/>
          <a:stretch>
            <a:fillRect/>
          </a:stretch>
        </p:blipFill>
        <p:spPr>
          <a:xfrm>
            <a:off x="457200" y="1329041"/>
            <a:ext cx="8007739" cy="3394472"/>
          </a:xfrm>
        </p:spPr>
      </p:pic>
    </p:spTree>
    <p:extLst>
      <p:ext uri="{BB962C8B-B14F-4D97-AF65-F5344CB8AC3E}">
        <p14:creationId xmlns:p14="http://schemas.microsoft.com/office/powerpoint/2010/main" val="2581806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with Couchbase Mobile</a:t>
            </a:r>
            <a:endParaRPr lang="en-US" dirty="0"/>
          </a:p>
        </p:txBody>
      </p:sp>
      <p:sp>
        <p:nvSpPr>
          <p:cNvPr id="3" name="Subtitle 2"/>
          <p:cNvSpPr>
            <a:spLocks noGrp="1"/>
          </p:cNvSpPr>
          <p:nvPr>
            <p:ph type="subTitle" idx="1"/>
          </p:nvPr>
        </p:nvSpPr>
        <p:spPr/>
        <p:txBody>
          <a:bodyPr/>
          <a:lstStyle/>
          <a:p>
            <a:r>
              <a:rPr lang="en-US" dirty="0" smtClean="0"/>
              <a:t>An introduction to concepts and practices</a:t>
            </a:r>
            <a:endParaRPr lang="en-US" dirty="0"/>
          </a:p>
        </p:txBody>
      </p:sp>
    </p:spTree>
    <p:extLst>
      <p:ext uri="{BB962C8B-B14F-4D97-AF65-F5344CB8AC3E}">
        <p14:creationId xmlns:p14="http://schemas.microsoft.com/office/powerpoint/2010/main" val="20339276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Package</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30</a:t>
            </a:fld>
            <a:endParaRPr lang="en-US"/>
          </a:p>
        </p:txBody>
      </p:sp>
      <p:sp>
        <p:nvSpPr>
          <p:cNvPr id="8" name="TextBox 7"/>
          <p:cNvSpPr txBox="1"/>
          <p:nvPr/>
        </p:nvSpPr>
        <p:spPr>
          <a:xfrm>
            <a:off x="466344" y="4079019"/>
            <a:ext cx="4827786" cy="369332"/>
          </a:xfrm>
          <a:prstGeom prst="rect">
            <a:avLst/>
          </a:prstGeom>
          <a:noFill/>
        </p:spPr>
        <p:txBody>
          <a:bodyPr wrap="square" rtlCol="0">
            <a:spAutoFit/>
          </a:bodyPr>
          <a:lstStyle/>
          <a:p>
            <a:endParaRPr lang="en-US" dirty="0"/>
          </a:p>
        </p:txBody>
      </p:sp>
      <p:pic>
        <p:nvPicPr>
          <p:cNvPr id="5" name="Content Placeholder 4" descr="Screen Shot 2014-11-25 at 6.32.21 PM.png"/>
          <p:cNvPicPr>
            <a:picLocks noGrp="1" noChangeAspect="1"/>
          </p:cNvPicPr>
          <p:nvPr>
            <p:ph idx="1"/>
          </p:nvPr>
        </p:nvPicPr>
        <p:blipFill>
          <a:blip r:embed="rId3">
            <a:extLst>
              <a:ext uri="{28A0092B-C50C-407E-A947-70E740481C1C}">
                <a14:useLocalDpi xmlns:a14="http://schemas.microsoft.com/office/drawing/2010/main" val="0"/>
              </a:ext>
            </a:extLst>
          </a:blip>
          <a:srcRect t="-8271" b="-8271"/>
          <a:stretch>
            <a:fillRect/>
          </a:stretch>
        </p:blipFill>
        <p:spPr>
          <a:xfrm>
            <a:off x="457200" y="1203811"/>
            <a:ext cx="8007739" cy="3394472"/>
          </a:xfrm>
        </p:spPr>
      </p:pic>
    </p:spTree>
    <p:extLst>
      <p:ext uri="{BB962C8B-B14F-4D97-AF65-F5344CB8AC3E}">
        <p14:creationId xmlns:p14="http://schemas.microsoft.com/office/powerpoint/2010/main" val="39970353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Code</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31</a:t>
            </a:fld>
            <a:endParaRPr lang="en-US"/>
          </a:p>
        </p:txBody>
      </p:sp>
      <p:sp>
        <p:nvSpPr>
          <p:cNvPr id="8" name="TextBox 7"/>
          <p:cNvSpPr txBox="1"/>
          <p:nvPr/>
        </p:nvSpPr>
        <p:spPr>
          <a:xfrm>
            <a:off x="466344" y="4079019"/>
            <a:ext cx="4827786" cy="369332"/>
          </a:xfrm>
          <a:prstGeom prst="rect">
            <a:avLst/>
          </a:prstGeom>
          <a:noFill/>
        </p:spPr>
        <p:txBody>
          <a:bodyPr wrap="square" rtlCol="0">
            <a:spAutoFit/>
          </a:bodyPr>
          <a:lstStyle/>
          <a:p>
            <a:endParaRPr lang="en-US" dirty="0"/>
          </a:p>
        </p:txBody>
      </p:sp>
      <p:pic>
        <p:nvPicPr>
          <p:cNvPr id="5" name="Content Placeholder 4" descr="Screen Shot 2014-11-25 at 5.53.59 PM.png"/>
          <p:cNvPicPr>
            <a:picLocks noGrp="1" noChangeAspect="1"/>
          </p:cNvPicPr>
          <p:nvPr>
            <p:ph idx="1"/>
          </p:nvPr>
        </p:nvPicPr>
        <p:blipFill>
          <a:blip r:embed="rId3">
            <a:extLst>
              <a:ext uri="{28A0092B-C50C-407E-A947-70E740481C1C}">
                <a14:useLocalDpi xmlns:a14="http://schemas.microsoft.com/office/drawing/2010/main" val="0"/>
              </a:ext>
            </a:extLst>
          </a:blip>
          <a:srcRect l="-18734" r="-18734"/>
          <a:stretch>
            <a:fillRect/>
          </a:stretch>
        </p:blipFill>
        <p:spPr>
          <a:xfrm>
            <a:off x="457200" y="1346931"/>
            <a:ext cx="8007739" cy="3394472"/>
          </a:xfrm>
        </p:spPr>
      </p:pic>
    </p:spTree>
    <p:extLst>
      <p:ext uri="{BB962C8B-B14F-4D97-AF65-F5344CB8AC3E}">
        <p14:creationId xmlns:p14="http://schemas.microsoft.com/office/powerpoint/2010/main" val="20403639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Tests</a:t>
            </a:r>
            <a:endParaRPr lang="en-US" dirty="0"/>
          </a:p>
        </p:txBody>
      </p:sp>
      <p:sp>
        <p:nvSpPr>
          <p:cNvPr id="4" name="Subtitle 3"/>
          <p:cNvSpPr>
            <a:spLocks noGrp="1"/>
          </p:cNvSpPr>
          <p:nvPr>
            <p:ph type="subTitle" idx="1"/>
          </p:nvPr>
        </p:nvSpPr>
        <p:spPr/>
        <p:txBody>
          <a:bodyPr/>
          <a:lstStyle/>
          <a:p>
            <a:r>
              <a:rPr lang="en-US" dirty="0" smtClean="0"/>
              <a:t>Make it fail!</a:t>
            </a:r>
            <a:endParaRPr lang="en-US" dirty="0"/>
          </a:p>
        </p:txBody>
      </p:sp>
    </p:spTree>
    <p:extLst>
      <p:ext uri="{BB962C8B-B14F-4D97-AF65-F5344CB8AC3E}">
        <p14:creationId xmlns:p14="http://schemas.microsoft.com/office/powerpoint/2010/main" val="42503089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tests</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33</a:t>
            </a:fld>
            <a:endParaRPr lang="en-US"/>
          </a:p>
        </p:txBody>
      </p:sp>
      <p:sp>
        <p:nvSpPr>
          <p:cNvPr id="3" name="Content Placeholder 2"/>
          <p:cNvSpPr>
            <a:spLocks noGrp="1"/>
          </p:cNvSpPr>
          <p:nvPr>
            <p:ph idx="1"/>
          </p:nvPr>
        </p:nvSpPr>
        <p:spPr/>
        <p:txBody>
          <a:bodyPr/>
          <a:lstStyle/>
          <a:p>
            <a:endParaRPr lang="en-US"/>
          </a:p>
        </p:txBody>
      </p:sp>
      <p:pic>
        <p:nvPicPr>
          <p:cNvPr id="6" name="Content Placeholder 3" descr="Screen Shot 2014-11-05 at 15.57.06.png"/>
          <p:cNvPicPr>
            <a:picLocks noChangeAspect="1"/>
          </p:cNvPicPr>
          <p:nvPr/>
        </p:nvPicPr>
        <p:blipFill>
          <a:blip r:embed="rId3">
            <a:extLst>
              <a:ext uri="{28A0092B-C50C-407E-A947-70E740481C1C}">
                <a14:useLocalDpi xmlns:a14="http://schemas.microsoft.com/office/drawing/2010/main" val="0"/>
              </a:ext>
            </a:extLst>
          </a:blip>
          <a:srcRect t="-21175" b="-21175"/>
          <a:stretch>
            <a:fillRect/>
          </a:stretch>
        </p:blipFill>
        <p:spPr>
          <a:xfrm>
            <a:off x="1247223" y="589947"/>
            <a:ext cx="6082978" cy="3295046"/>
          </a:xfrm>
          <a:prstGeom prst="rect">
            <a:avLst/>
          </a:prstGeom>
        </p:spPr>
      </p:pic>
    </p:spTree>
    <p:extLst>
      <p:ext uri="{BB962C8B-B14F-4D97-AF65-F5344CB8AC3E}">
        <p14:creationId xmlns:p14="http://schemas.microsoft.com/office/powerpoint/2010/main" val="33994223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tests</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34</a:t>
            </a:fld>
            <a:endParaRPr lang="en-US"/>
          </a:p>
        </p:txBody>
      </p:sp>
      <p:sp>
        <p:nvSpPr>
          <p:cNvPr id="3" name="Content Placeholder 2"/>
          <p:cNvSpPr>
            <a:spLocks noGrp="1"/>
          </p:cNvSpPr>
          <p:nvPr>
            <p:ph idx="1"/>
          </p:nvPr>
        </p:nvSpPr>
        <p:spPr/>
        <p:txBody>
          <a:bodyPr/>
          <a:lstStyle/>
          <a:p>
            <a:endParaRPr lang="en-US"/>
          </a:p>
        </p:txBody>
      </p:sp>
      <p:pic>
        <p:nvPicPr>
          <p:cNvPr id="7" name="Content Placeholder 4" descr="Screen Shot 2014-11-05 at 15.57.45.png"/>
          <p:cNvPicPr>
            <a:picLocks noChangeAspect="1"/>
          </p:cNvPicPr>
          <p:nvPr/>
        </p:nvPicPr>
        <p:blipFill>
          <a:blip r:embed="rId3">
            <a:extLst>
              <a:ext uri="{28A0092B-C50C-407E-A947-70E740481C1C}">
                <a14:useLocalDpi xmlns:a14="http://schemas.microsoft.com/office/drawing/2010/main" val="0"/>
              </a:ext>
            </a:extLst>
          </a:blip>
          <a:srcRect l="-8747" r="-8747"/>
          <a:stretch>
            <a:fillRect/>
          </a:stretch>
        </p:blipFill>
        <p:spPr>
          <a:xfrm>
            <a:off x="1105617" y="1089285"/>
            <a:ext cx="6704596" cy="3631766"/>
          </a:xfrm>
          <a:prstGeom prst="rect">
            <a:avLst/>
          </a:prstGeom>
        </p:spPr>
      </p:pic>
    </p:spTree>
    <p:extLst>
      <p:ext uri="{BB962C8B-B14F-4D97-AF65-F5344CB8AC3E}">
        <p14:creationId xmlns:p14="http://schemas.microsoft.com/office/powerpoint/2010/main" val="38011603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tests</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35</a:t>
            </a:fld>
            <a:endParaRPr lang="en-US"/>
          </a:p>
        </p:txBody>
      </p:sp>
      <p:sp>
        <p:nvSpPr>
          <p:cNvPr id="3" name="Content Placeholder 2"/>
          <p:cNvSpPr>
            <a:spLocks noGrp="1"/>
          </p:cNvSpPr>
          <p:nvPr>
            <p:ph idx="1"/>
          </p:nvPr>
        </p:nvSpPr>
        <p:spPr/>
        <p:txBody>
          <a:bodyPr/>
          <a:lstStyle/>
          <a:p>
            <a:endParaRPr lang="en-US"/>
          </a:p>
        </p:txBody>
      </p:sp>
      <p:pic>
        <p:nvPicPr>
          <p:cNvPr id="6" name="Content Placeholder 3" descr="Screen Shot 2014-11-05 at 15.59.09.png"/>
          <p:cNvPicPr>
            <a:picLocks noChangeAspect="1"/>
          </p:cNvPicPr>
          <p:nvPr/>
        </p:nvPicPr>
        <p:blipFill>
          <a:blip r:embed="rId3">
            <a:extLst>
              <a:ext uri="{28A0092B-C50C-407E-A947-70E740481C1C}">
                <a14:useLocalDpi xmlns:a14="http://schemas.microsoft.com/office/drawing/2010/main" val="0"/>
              </a:ext>
            </a:extLst>
          </a:blip>
          <a:srcRect t="-36064" b="-36064"/>
          <a:stretch>
            <a:fillRect/>
          </a:stretch>
        </p:blipFill>
        <p:spPr>
          <a:xfrm>
            <a:off x="612774" y="205400"/>
            <a:ext cx="8074025" cy="4373563"/>
          </a:xfrm>
          <a:prstGeom prst="rect">
            <a:avLst/>
          </a:prstGeom>
        </p:spPr>
      </p:pic>
    </p:spTree>
    <p:extLst>
      <p:ext uri="{BB962C8B-B14F-4D97-AF65-F5344CB8AC3E}">
        <p14:creationId xmlns:p14="http://schemas.microsoft.com/office/powerpoint/2010/main" val="20850710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Connecting to the database</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744932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empty database</a:t>
            </a:r>
            <a:endParaRPr lang="en-US" dirty="0"/>
          </a:p>
        </p:txBody>
      </p:sp>
      <p:sp>
        <p:nvSpPr>
          <p:cNvPr id="3" name="Content Placeholder 2"/>
          <p:cNvSpPr>
            <a:spLocks noGrp="1"/>
          </p:cNvSpPr>
          <p:nvPr>
            <p:ph idx="1"/>
          </p:nvPr>
        </p:nvSpPr>
        <p:spPr/>
        <p:txBody>
          <a:bodyPr/>
          <a:lstStyle/>
          <a:p>
            <a:r>
              <a:rPr lang="en-US" dirty="0" smtClean="0"/>
              <a:t>First up, create the manager</a:t>
            </a:r>
          </a:p>
          <a:p>
            <a:endParaRPr lang="en-US" dirty="0"/>
          </a:p>
          <a:p>
            <a:r>
              <a:rPr lang="en-US" dirty="0" smtClean="0"/>
              <a:t>Next, create the database by accessing it</a:t>
            </a:r>
          </a:p>
          <a:p>
            <a:endParaRPr lang="en-US" dirty="0"/>
          </a:p>
          <a:p>
            <a:r>
              <a:rPr lang="en-US" b="1" dirty="0" smtClean="0"/>
              <a:t>Note:</a:t>
            </a:r>
            <a:r>
              <a:rPr lang="en-US" dirty="0" smtClean="0"/>
              <a:t> </a:t>
            </a:r>
            <a:r>
              <a:rPr lang="en-US" dirty="0"/>
              <a:t>d</a:t>
            </a:r>
            <a:r>
              <a:rPr lang="en-US" dirty="0" smtClean="0"/>
              <a:t>atabase names can use only lower case ASCII letters, numbers and the special characters _ $ ( ) + - /</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37</a:t>
            </a:fld>
            <a:endParaRPr lang="en-US"/>
          </a:p>
        </p:txBody>
      </p:sp>
    </p:spTree>
    <p:extLst>
      <p:ext uri="{BB962C8B-B14F-4D97-AF65-F5344CB8AC3E}">
        <p14:creationId xmlns:p14="http://schemas.microsoft.com/office/powerpoint/2010/main" val="30385603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manager</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38</a:t>
            </a:fld>
            <a:endParaRPr lang="en-US"/>
          </a:p>
        </p:txBody>
      </p:sp>
      <p:pic>
        <p:nvPicPr>
          <p:cNvPr id="7" name="Content Placeholder 3" descr="Screen Shot 2014-11-05 at 16.06.46.png"/>
          <p:cNvPicPr>
            <a:picLocks noGrp="1" noChangeAspect="1"/>
          </p:cNvPicPr>
          <p:nvPr>
            <p:ph idx="1"/>
          </p:nvPr>
        </p:nvPicPr>
        <p:blipFill>
          <a:blip r:embed="rId3">
            <a:extLst>
              <a:ext uri="{28A0092B-C50C-407E-A947-70E740481C1C}">
                <a14:useLocalDpi xmlns:a14="http://schemas.microsoft.com/office/drawing/2010/main" val="0"/>
              </a:ext>
            </a:extLst>
          </a:blip>
          <a:srcRect l="-34121" r="-34121"/>
          <a:stretch>
            <a:fillRect/>
          </a:stretch>
        </p:blipFill>
        <p:spPr>
          <a:xfrm>
            <a:off x="457200" y="1096963"/>
            <a:ext cx="8007350" cy="3394075"/>
          </a:xfrm>
        </p:spPr>
      </p:pic>
    </p:spTree>
    <p:extLst>
      <p:ext uri="{BB962C8B-B14F-4D97-AF65-F5344CB8AC3E}">
        <p14:creationId xmlns:p14="http://schemas.microsoft.com/office/powerpoint/2010/main" val="420468977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a connection when the app loads</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39</a:t>
            </a:fld>
            <a:endParaRPr lang="en-US"/>
          </a:p>
        </p:txBody>
      </p:sp>
      <p:sp>
        <p:nvSpPr>
          <p:cNvPr id="5" name="Content Placeholder 4"/>
          <p:cNvSpPr>
            <a:spLocks noGrp="1"/>
          </p:cNvSpPr>
          <p:nvPr>
            <p:ph idx="1"/>
          </p:nvPr>
        </p:nvSpPr>
        <p:spPr/>
        <p:txBody>
          <a:bodyPr/>
          <a:lstStyle/>
          <a:p>
            <a:endParaRPr lang="en-US"/>
          </a:p>
        </p:txBody>
      </p:sp>
      <p:pic>
        <p:nvPicPr>
          <p:cNvPr id="6" name="Content Placeholder 3" descr="Screen Shot 2014-11-05 at 16.07.13.png"/>
          <p:cNvPicPr>
            <a:picLocks noChangeAspect="1"/>
          </p:cNvPicPr>
          <p:nvPr/>
        </p:nvPicPr>
        <p:blipFill>
          <a:blip r:embed="rId2">
            <a:extLst>
              <a:ext uri="{28A0092B-C50C-407E-A947-70E740481C1C}">
                <a14:useLocalDpi xmlns:a14="http://schemas.microsoft.com/office/drawing/2010/main" val="0"/>
              </a:ext>
            </a:extLst>
          </a:blip>
          <a:srcRect t="-33115" b="-33115"/>
          <a:stretch>
            <a:fillRect/>
          </a:stretch>
        </p:blipFill>
        <p:spPr>
          <a:xfrm>
            <a:off x="1320222" y="387629"/>
            <a:ext cx="6245891" cy="3383294"/>
          </a:xfrm>
          <a:prstGeom prst="rect">
            <a:avLst/>
          </a:prstGeom>
        </p:spPr>
      </p:pic>
    </p:spTree>
    <p:extLst>
      <p:ext uri="{BB962C8B-B14F-4D97-AF65-F5344CB8AC3E}">
        <p14:creationId xmlns:p14="http://schemas.microsoft.com/office/powerpoint/2010/main" val="38245636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Couchbase Mobile stack</a:t>
            </a:r>
            <a:endParaRPr lang="en-US" dirty="0"/>
          </a:p>
        </p:txBody>
      </p:sp>
      <p:sp>
        <p:nvSpPr>
          <p:cNvPr id="3" name="Content Placeholder 2"/>
          <p:cNvSpPr>
            <a:spLocks noGrp="1"/>
          </p:cNvSpPr>
          <p:nvPr>
            <p:ph idx="1"/>
          </p:nvPr>
        </p:nvSpPr>
        <p:spPr/>
        <p:txBody>
          <a:bodyPr/>
          <a:lstStyle/>
          <a:p>
            <a:r>
              <a:rPr lang="en-US" sz="2000" b="1" dirty="0" smtClean="0"/>
              <a:t>Couchbase Lite: </a:t>
            </a:r>
            <a:r>
              <a:rPr lang="en-US" sz="2000" dirty="0" smtClean="0"/>
              <a:t>a lightweight native document database for the device</a:t>
            </a:r>
          </a:p>
          <a:p>
            <a:endParaRPr lang="en-US" sz="2000" dirty="0" smtClean="0"/>
          </a:p>
          <a:p>
            <a:r>
              <a:rPr lang="en-US" sz="2000" b="1" dirty="0" err="1" smtClean="0"/>
              <a:t>SyncGateway</a:t>
            </a:r>
            <a:r>
              <a:rPr lang="en-US" sz="2000" b="1" dirty="0" smtClean="0"/>
              <a:t>: </a:t>
            </a:r>
            <a:r>
              <a:rPr lang="en-US" sz="2000" dirty="0" smtClean="0"/>
              <a:t>handles </a:t>
            </a:r>
            <a:r>
              <a:rPr lang="en-US" sz="2000" dirty="0" err="1" smtClean="0"/>
              <a:t>synchronisation</a:t>
            </a:r>
            <a:r>
              <a:rPr lang="en-US" sz="2000" dirty="0" smtClean="0"/>
              <a:t>, including content </a:t>
            </a:r>
            <a:r>
              <a:rPr lang="en-US" sz="2000" dirty="0" err="1" smtClean="0"/>
              <a:t>auth</a:t>
            </a:r>
            <a:r>
              <a:rPr lang="en-US" sz="2000" dirty="0" smtClean="0"/>
              <a:t> and validation</a:t>
            </a:r>
          </a:p>
          <a:p>
            <a:endParaRPr lang="en-US" sz="2000" dirty="0" smtClean="0"/>
          </a:p>
          <a:p>
            <a:r>
              <a:rPr lang="en-US" sz="2000" b="1" dirty="0" smtClean="0"/>
              <a:t>Couchbase Server: </a:t>
            </a:r>
            <a:r>
              <a:rPr lang="en-US" sz="2000" dirty="0" smtClean="0"/>
              <a:t>could also be </a:t>
            </a:r>
            <a:r>
              <a:rPr lang="en-US" sz="2000" dirty="0" err="1" smtClean="0"/>
              <a:t>CouchDB</a:t>
            </a:r>
            <a:r>
              <a:rPr lang="en-US" sz="2000" dirty="0" smtClean="0"/>
              <a:t> or another compatible database</a:t>
            </a:r>
            <a:endParaRPr lang="en-US" sz="2000" dirty="0"/>
          </a:p>
        </p:txBody>
      </p:sp>
      <p:sp>
        <p:nvSpPr>
          <p:cNvPr id="4" name="Slide Number Placeholder 3"/>
          <p:cNvSpPr>
            <a:spLocks noGrp="1"/>
          </p:cNvSpPr>
          <p:nvPr>
            <p:ph type="sldNum" sz="quarter" idx="12"/>
          </p:nvPr>
        </p:nvSpPr>
        <p:spPr/>
        <p:txBody>
          <a:bodyPr/>
          <a:lstStyle/>
          <a:p>
            <a:fld id="{E728A94C-44F1-DF43-8BD8-694E750DEF33}" type="slidenum">
              <a:rPr lang="en-US" smtClean="0"/>
              <a:t>4</a:t>
            </a:fld>
            <a:endParaRPr lang="en-US"/>
          </a:p>
        </p:txBody>
      </p:sp>
    </p:spTree>
    <p:extLst>
      <p:ext uri="{BB962C8B-B14F-4D97-AF65-F5344CB8AC3E}">
        <p14:creationId xmlns:p14="http://schemas.microsoft.com/office/powerpoint/2010/main" val="37669350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we testing this?</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40</a:t>
            </a:fld>
            <a:endParaRPr lang="en-US"/>
          </a:p>
        </p:txBody>
      </p:sp>
      <p:pic>
        <p:nvPicPr>
          <p:cNvPr id="3" name="Content Placeholder 2" descr="Screen Shot 2014-11-20 at 12.59.38.png"/>
          <p:cNvPicPr>
            <a:picLocks noGrp="1" noChangeAspect="1"/>
          </p:cNvPicPr>
          <p:nvPr>
            <p:ph idx="1"/>
          </p:nvPr>
        </p:nvPicPr>
        <p:blipFill>
          <a:blip r:embed="rId2">
            <a:extLst>
              <a:ext uri="{28A0092B-C50C-407E-A947-70E740481C1C}">
                <a14:useLocalDpi xmlns:a14="http://schemas.microsoft.com/office/drawing/2010/main" val="0"/>
              </a:ext>
            </a:extLst>
          </a:blip>
          <a:srcRect l="-33746" r="-33746"/>
          <a:stretch>
            <a:fillRect/>
          </a:stretch>
        </p:blipFill>
        <p:spPr>
          <a:xfrm>
            <a:off x="457200" y="1096963"/>
            <a:ext cx="8007350" cy="3394075"/>
          </a:xfrm>
        </p:spPr>
      </p:pic>
      <p:pic>
        <p:nvPicPr>
          <p:cNvPr id="7" name="Picture 6" descr="Screen Shot 2014-11-20 at 13.01.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117600"/>
            <a:ext cx="7874000" cy="2895600"/>
          </a:xfrm>
          <a:prstGeom prst="rect">
            <a:avLst/>
          </a:prstGeom>
        </p:spPr>
      </p:pic>
    </p:spTree>
    <p:extLst>
      <p:ext uri="{BB962C8B-B14F-4D97-AF65-F5344CB8AC3E}">
        <p14:creationId xmlns:p14="http://schemas.microsoft.com/office/powerpoint/2010/main" val="4282358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accel="50000" decel="50000"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childTnLst>
                          </p:cTn>
                        </p:par>
                        <p:par>
                          <p:cTn id="9" fill="hold">
                            <p:stCondLst>
                              <p:cond delay="500"/>
                            </p:stCondLst>
                            <p:childTnLst>
                              <p:par>
                                <p:cTn id="10" presetID="2" presetClass="entr" presetSubtype="2" accel="50000" decel="5000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6045"/>
            <a:ext cx="7772400" cy="1102519"/>
          </a:xfrm>
        </p:spPr>
        <p:txBody>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Subtitle</a:t>
            </a:r>
            <a:endParaRPr lang="en-US" dirty="0"/>
          </a:p>
        </p:txBody>
      </p:sp>
    </p:spTree>
    <p:extLst>
      <p:ext uri="{BB962C8B-B14F-4D97-AF65-F5344CB8AC3E}">
        <p14:creationId xmlns:p14="http://schemas.microsoft.com/office/powerpoint/2010/main" val="8508164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Now it’s your turn</a:t>
            </a:r>
            <a:endParaRPr lang="en-US" dirty="0"/>
          </a:p>
        </p:txBody>
      </p:sp>
      <p:sp>
        <p:nvSpPr>
          <p:cNvPr id="3" name="Subtitle 2"/>
          <p:cNvSpPr>
            <a:spLocks noGrp="1"/>
          </p:cNvSpPr>
          <p:nvPr>
            <p:ph type="subTitle" idx="1"/>
          </p:nvPr>
        </p:nvSpPr>
        <p:spPr/>
        <p:txBody>
          <a:bodyPr/>
          <a:lstStyle/>
          <a:p>
            <a:r>
              <a:rPr lang="en-US" dirty="0" smtClean="0"/>
              <a:t>Create the manager and connect to </a:t>
            </a:r>
            <a:r>
              <a:rPr lang="en-US" smtClean="0"/>
              <a:t>the database</a:t>
            </a:r>
            <a:endParaRPr lang="en-US" dirty="0"/>
          </a:p>
        </p:txBody>
      </p:sp>
    </p:spTree>
    <p:extLst>
      <p:ext uri="{BB962C8B-B14F-4D97-AF65-F5344CB8AC3E}">
        <p14:creationId xmlns:p14="http://schemas.microsoft.com/office/powerpoint/2010/main" val="19802452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Putting something in the database</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4578850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our first entry</a:t>
            </a:r>
            <a:endParaRPr lang="en-US" dirty="0"/>
          </a:p>
        </p:txBody>
      </p:sp>
      <p:sp>
        <p:nvSpPr>
          <p:cNvPr id="3" name="Content Placeholder 2"/>
          <p:cNvSpPr>
            <a:spLocks noGrp="1"/>
          </p:cNvSpPr>
          <p:nvPr>
            <p:ph idx="1"/>
          </p:nvPr>
        </p:nvSpPr>
        <p:spPr/>
        <p:txBody>
          <a:bodyPr/>
          <a:lstStyle/>
          <a:p>
            <a:r>
              <a:rPr lang="en-US" dirty="0" smtClean="0"/>
              <a:t>In the </a:t>
            </a:r>
            <a:r>
              <a:rPr lang="en-US" dirty="0" err="1" smtClean="0"/>
              <a:t>MainActivity</a:t>
            </a:r>
            <a:r>
              <a:rPr lang="en-US" dirty="0" smtClean="0"/>
              <a:t> we want to create an alert</a:t>
            </a:r>
          </a:p>
          <a:p>
            <a:endParaRPr lang="en-US" dirty="0"/>
          </a:p>
          <a:p>
            <a:r>
              <a:rPr lang="en-US" dirty="0" smtClean="0"/>
              <a:t>It should accept a talk title and give the option to proceed or cancel</a:t>
            </a:r>
          </a:p>
          <a:p>
            <a:endParaRPr lang="en-US" dirty="0"/>
          </a:p>
          <a:p>
            <a:r>
              <a:rPr lang="en-US" dirty="0" smtClean="0"/>
              <a:t>The “proceed” button should trigger writing the new talk into the database</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44</a:t>
            </a:fld>
            <a:endParaRPr lang="en-US"/>
          </a:p>
        </p:txBody>
      </p:sp>
    </p:spTree>
    <p:extLst>
      <p:ext uri="{BB962C8B-B14F-4D97-AF65-F5344CB8AC3E}">
        <p14:creationId xmlns:p14="http://schemas.microsoft.com/office/powerpoint/2010/main" val="303096288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our first entry</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45</a:t>
            </a:fld>
            <a:endParaRPr lang="en-US"/>
          </a:p>
        </p:txBody>
      </p:sp>
      <p:sp>
        <p:nvSpPr>
          <p:cNvPr id="5" name="Content Placeholder 4"/>
          <p:cNvSpPr>
            <a:spLocks noGrp="1"/>
          </p:cNvSpPr>
          <p:nvPr>
            <p:ph idx="1"/>
          </p:nvPr>
        </p:nvSpPr>
        <p:spPr/>
        <p:txBody>
          <a:bodyPr/>
          <a:lstStyle/>
          <a:p>
            <a:endParaRPr lang="en-US"/>
          </a:p>
        </p:txBody>
      </p:sp>
      <p:pic>
        <p:nvPicPr>
          <p:cNvPr id="6" name="Content Placeholder 6" descr="Screen Shot 2014-11-05 at 16.18.40.png"/>
          <p:cNvPicPr>
            <a:picLocks noChangeAspect="1"/>
          </p:cNvPicPr>
          <p:nvPr/>
        </p:nvPicPr>
        <p:blipFill>
          <a:blip r:embed="rId2">
            <a:extLst>
              <a:ext uri="{28A0092B-C50C-407E-A947-70E740481C1C}">
                <a14:useLocalDpi xmlns:a14="http://schemas.microsoft.com/office/drawing/2010/main" val="0"/>
              </a:ext>
            </a:extLst>
          </a:blip>
          <a:srcRect l="-17563" r="-17563"/>
          <a:stretch>
            <a:fillRect/>
          </a:stretch>
        </p:blipFill>
        <p:spPr>
          <a:xfrm>
            <a:off x="1183649" y="1096471"/>
            <a:ext cx="6776641" cy="3670792"/>
          </a:xfrm>
          <a:prstGeom prst="rect">
            <a:avLst/>
          </a:prstGeom>
        </p:spPr>
      </p:pic>
      <p:sp>
        <p:nvSpPr>
          <p:cNvPr id="7" name="Rectangle 6"/>
          <p:cNvSpPr/>
          <p:nvPr/>
        </p:nvSpPr>
        <p:spPr>
          <a:xfrm>
            <a:off x="2801212" y="2409300"/>
            <a:ext cx="3382820" cy="14242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38603" y="2789091"/>
            <a:ext cx="1246302" cy="14242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441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POJO</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46</a:t>
            </a:fld>
            <a:endParaRPr lang="en-US"/>
          </a:p>
        </p:txBody>
      </p:sp>
      <p:pic>
        <p:nvPicPr>
          <p:cNvPr id="5" name="Picture 4" descr="Screen Shot 2014-11-24 at 16.26.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0" y="1841500"/>
            <a:ext cx="3848100" cy="1460500"/>
          </a:xfrm>
          <a:prstGeom prst="rect">
            <a:avLst/>
          </a:prstGeom>
        </p:spPr>
      </p:pic>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656750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save method</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47</a:t>
            </a:fld>
            <a:endParaRPr lang="en-US"/>
          </a:p>
        </p:txBody>
      </p:sp>
      <p:pic>
        <p:nvPicPr>
          <p:cNvPr id="3" name="Picture 2" descr="Screen Shot 2014-11-24 at 16.37.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494" y="1348320"/>
            <a:ext cx="4212798" cy="3254900"/>
          </a:xfrm>
          <a:prstGeom prst="rect">
            <a:avLst/>
          </a:prstGeom>
        </p:spPr>
      </p:pic>
      <p:sp>
        <p:nvSpPr>
          <p:cNvPr id="7" name="Rectangle 6"/>
          <p:cNvSpPr/>
          <p:nvPr/>
        </p:nvSpPr>
        <p:spPr>
          <a:xfrm>
            <a:off x="2789343" y="1863350"/>
            <a:ext cx="2967386" cy="332318"/>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942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our first entry</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48</a:t>
            </a:fld>
            <a:endParaRPr lang="en-US"/>
          </a:p>
        </p:txBody>
      </p:sp>
      <p:pic>
        <p:nvPicPr>
          <p:cNvPr id="3" name="Content Placeholder 2" descr="Screen Shot 2014-11-24 at 16.10.17.png"/>
          <p:cNvPicPr>
            <a:picLocks noGrp="1" noChangeAspect="1"/>
          </p:cNvPicPr>
          <p:nvPr>
            <p:ph idx="1"/>
          </p:nvPr>
        </p:nvPicPr>
        <p:blipFill>
          <a:blip r:embed="rId2">
            <a:extLst>
              <a:ext uri="{28A0092B-C50C-407E-A947-70E740481C1C}">
                <a14:useLocalDpi xmlns:a14="http://schemas.microsoft.com/office/drawing/2010/main" val="0"/>
              </a:ext>
            </a:extLst>
          </a:blip>
          <a:srcRect t="-42709" b="-42709"/>
          <a:stretch>
            <a:fillRect/>
          </a:stretch>
        </p:blipFill>
        <p:spPr/>
      </p:pic>
      <p:pic>
        <p:nvPicPr>
          <p:cNvPr id="9" name="Picture 8" descr="Screen Shot 2014-11-24 at 16.1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00" y="2006600"/>
            <a:ext cx="6451600" cy="1130300"/>
          </a:xfrm>
          <a:prstGeom prst="rect">
            <a:avLst/>
          </a:prstGeom>
        </p:spPr>
      </p:pic>
      <p:pic>
        <p:nvPicPr>
          <p:cNvPr id="5" name="Picture 4" descr="Screen Shot 2014-11-24 at 16.26.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600" y="1841500"/>
            <a:ext cx="3848100" cy="1460500"/>
          </a:xfrm>
          <a:prstGeom prst="rect">
            <a:avLst/>
          </a:prstGeom>
        </p:spPr>
      </p:pic>
    </p:spTree>
    <p:extLst>
      <p:ext uri="{BB962C8B-B14F-4D97-AF65-F5344CB8AC3E}">
        <p14:creationId xmlns:p14="http://schemas.microsoft.com/office/powerpoint/2010/main" val="2431746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and Text</a:t>
            </a:r>
            <a:endParaRPr lang="en-US" dirty="0"/>
          </a:p>
        </p:txBody>
      </p:sp>
      <p:sp>
        <p:nvSpPr>
          <p:cNvPr id="3" name="Content Placeholder 2"/>
          <p:cNvSpPr>
            <a:spLocks noGrp="1"/>
          </p:cNvSpPr>
          <p:nvPr>
            <p:ph idx="1"/>
          </p:nvPr>
        </p:nvSpPr>
        <p:spPr/>
        <p:txBody>
          <a:body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risus</a:t>
            </a:r>
            <a:r>
              <a:rPr lang="en-US" dirty="0"/>
              <a:t> </a:t>
            </a:r>
            <a:r>
              <a:rPr lang="en-US" dirty="0" err="1"/>
              <a:t>purus</a:t>
            </a:r>
            <a:r>
              <a:rPr lang="en-US" dirty="0"/>
              <a:t>, tempus in </a:t>
            </a:r>
            <a:r>
              <a:rPr lang="en-US" dirty="0" err="1"/>
              <a:t>quis</a:t>
            </a:r>
            <a:r>
              <a:rPr lang="en-US" dirty="0"/>
              <a:t>, </a:t>
            </a:r>
            <a:r>
              <a:rPr lang="en-US" dirty="0" err="1"/>
              <a:t>ultricies</a:t>
            </a:r>
            <a:r>
              <a:rPr lang="en-US" dirty="0"/>
              <a:t> </a:t>
            </a:r>
            <a:r>
              <a:rPr lang="en-US" dirty="0" err="1"/>
              <a:t>eu</a:t>
            </a:r>
            <a:r>
              <a:rPr lang="en-US" dirty="0"/>
              <a:t> diam. </a:t>
            </a:r>
            <a:r>
              <a:rPr lang="en-US" dirty="0" err="1"/>
              <a:t>Donec</a:t>
            </a:r>
            <a:r>
              <a:rPr lang="en-US" dirty="0"/>
              <a:t> </a:t>
            </a:r>
            <a:r>
              <a:rPr lang="en-US" dirty="0" err="1"/>
              <a:t>convallis</a:t>
            </a:r>
            <a:r>
              <a:rPr lang="en-US" dirty="0"/>
              <a:t> </a:t>
            </a:r>
            <a:r>
              <a:rPr lang="en-US" dirty="0" err="1"/>
              <a:t>enim</a:t>
            </a:r>
            <a:r>
              <a:rPr lang="en-US" dirty="0"/>
              <a:t> in mi </a:t>
            </a:r>
            <a:r>
              <a:rPr lang="en-US" dirty="0" err="1"/>
              <a:t>lacinia</a:t>
            </a:r>
            <a:r>
              <a:rPr lang="en-US" dirty="0"/>
              <a:t>, id </a:t>
            </a:r>
            <a:r>
              <a:rPr lang="en-US" dirty="0" err="1"/>
              <a:t>viverra</a:t>
            </a:r>
            <a:r>
              <a:rPr lang="en-US" dirty="0"/>
              <a:t> </a:t>
            </a:r>
            <a:r>
              <a:rPr lang="en-US" dirty="0" err="1"/>
              <a:t>neque</a:t>
            </a:r>
            <a:r>
              <a:rPr lang="en-US" dirty="0"/>
              <a:t> </a:t>
            </a:r>
            <a:r>
              <a:rPr lang="en-US" dirty="0" err="1"/>
              <a:t>pretium</a:t>
            </a:r>
            <a:r>
              <a:rPr lang="en-US" dirty="0"/>
              <a:t>. </a:t>
            </a:r>
            <a:r>
              <a:rPr lang="en-US" dirty="0" err="1"/>
              <a:t>Phasellus</a:t>
            </a:r>
            <a:r>
              <a:rPr lang="en-US" dirty="0"/>
              <a:t> et.</a:t>
            </a:r>
          </a:p>
          <a:p>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49</a:t>
            </a:fld>
            <a:endParaRPr lang="en-US"/>
          </a:p>
        </p:txBody>
      </p:sp>
    </p:spTree>
    <p:extLst>
      <p:ext uri="{BB962C8B-B14F-4D97-AF65-F5344CB8AC3E}">
        <p14:creationId xmlns:p14="http://schemas.microsoft.com/office/powerpoint/2010/main" val="2104928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a:t>
            </a:r>
            <a:endParaRPr lang="en-US" dirty="0"/>
          </a:p>
        </p:txBody>
      </p:sp>
      <p:sp>
        <p:nvSpPr>
          <p:cNvPr id="3" name="Content Placeholder 2"/>
          <p:cNvSpPr>
            <a:spLocks noGrp="1"/>
          </p:cNvSpPr>
          <p:nvPr>
            <p:ph idx="1"/>
          </p:nvPr>
        </p:nvSpPr>
        <p:spPr/>
        <p:txBody>
          <a:bodyPr/>
          <a:lstStyle/>
          <a:p>
            <a:r>
              <a:rPr lang="en-US" sz="2000" b="1" dirty="0" smtClean="0"/>
              <a:t>Native API for:</a:t>
            </a:r>
          </a:p>
          <a:p>
            <a:pPr lvl="1"/>
            <a:r>
              <a:rPr lang="en-US" sz="1800" dirty="0" err="1" smtClean="0"/>
              <a:t>iOS</a:t>
            </a:r>
            <a:endParaRPr lang="en-US" sz="1800" dirty="0" smtClean="0"/>
          </a:p>
          <a:p>
            <a:pPr lvl="1"/>
            <a:r>
              <a:rPr lang="en-US" sz="1800" dirty="0" smtClean="0"/>
              <a:t>Android</a:t>
            </a:r>
          </a:p>
          <a:p>
            <a:pPr lvl="1"/>
            <a:r>
              <a:rPr lang="en-US" sz="1800" dirty="0" smtClean="0"/>
              <a:t>Windows Phone</a:t>
            </a:r>
          </a:p>
          <a:p>
            <a:pPr lvl="1"/>
            <a:endParaRPr lang="en-US" sz="1800" dirty="0"/>
          </a:p>
          <a:p>
            <a:r>
              <a:rPr lang="en-US" sz="2000" b="1" dirty="0" smtClean="0"/>
              <a:t>REST API:</a:t>
            </a:r>
          </a:p>
          <a:p>
            <a:pPr lvl="1"/>
            <a:r>
              <a:rPr lang="en-US" sz="1800" dirty="0" smtClean="0"/>
              <a:t>Used with </a:t>
            </a:r>
            <a:r>
              <a:rPr lang="en-US" sz="1800" dirty="0" err="1" smtClean="0"/>
              <a:t>Phonegap</a:t>
            </a:r>
            <a:r>
              <a:rPr lang="en-US" sz="1800" dirty="0" smtClean="0"/>
              <a:t>, Titanium (with a wrapper) and so on</a:t>
            </a:r>
          </a:p>
          <a:p>
            <a:endParaRPr lang="en-US" sz="2000" dirty="0" smtClean="0"/>
          </a:p>
          <a:p>
            <a:r>
              <a:rPr lang="en-US" sz="2000" b="1" dirty="0" smtClean="0"/>
              <a:t>Document database using </a:t>
            </a:r>
            <a:r>
              <a:rPr lang="en-US" sz="2000" b="1" dirty="0" err="1" smtClean="0"/>
              <a:t>CouchbDB</a:t>
            </a:r>
            <a:r>
              <a:rPr lang="en-US" sz="2000" b="1" dirty="0" smtClean="0"/>
              <a:t>-like model:</a:t>
            </a:r>
          </a:p>
          <a:p>
            <a:pPr lvl="1"/>
            <a:r>
              <a:rPr lang="en-US" sz="1800" dirty="0" smtClean="0"/>
              <a:t>Native JSON storage</a:t>
            </a:r>
          </a:p>
          <a:p>
            <a:pPr lvl="1"/>
            <a:r>
              <a:rPr lang="en-US" sz="1800" dirty="0" smtClean="0"/>
              <a:t>Uses map-reduce to create indexes (called views)</a:t>
            </a:r>
          </a:p>
          <a:p>
            <a:pPr lvl="1"/>
            <a:endParaRPr lang="en-US" sz="1800" dirty="0"/>
          </a:p>
          <a:p>
            <a:r>
              <a:rPr lang="en-US" sz="2000" b="1" dirty="0" smtClean="0"/>
              <a:t>Work locally with Couchbase Lite and get sync for free</a:t>
            </a:r>
          </a:p>
        </p:txBody>
      </p:sp>
      <p:sp>
        <p:nvSpPr>
          <p:cNvPr id="4" name="Slide Number Placeholder 3"/>
          <p:cNvSpPr>
            <a:spLocks noGrp="1"/>
          </p:cNvSpPr>
          <p:nvPr>
            <p:ph type="sldNum" sz="quarter" idx="12"/>
          </p:nvPr>
        </p:nvSpPr>
        <p:spPr/>
        <p:txBody>
          <a:bodyPr/>
          <a:lstStyle/>
          <a:p>
            <a:fld id="{E728A94C-44F1-DF43-8BD8-694E750DEF33}" type="slidenum">
              <a:rPr lang="en-US" smtClean="0"/>
              <a:t>5</a:t>
            </a:fld>
            <a:endParaRPr lang="en-US"/>
          </a:p>
        </p:txBody>
      </p:sp>
    </p:spTree>
    <p:extLst>
      <p:ext uri="{BB962C8B-B14F-4D97-AF65-F5344CB8AC3E}">
        <p14:creationId xmlns:p14="http://schemas.microsoft.com/office/powerpoint/2010/main" val="28461345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and Bullets</a:t>
            </a:r>
            <a:endParaRPr lang="en-US" dirty="0"/>
          </a:p>
        </p:txBody>
      </p:sp>
      <p:sp>
        <p:nvSpPr>
          <p:cNvPr id="3" name="Content Placeholder 2"/>
          <p:cNvSpPr>
            <a:spLocks noGrp="1"/>
          </p:cNvSpPr>
          <p:nvPr>
            <p:ph idx="1"/>
          </p:nvPr>
        </p:nvSpPr>
        <p:spPr/>
        <p:txBody>
          <a:bodyPr/>
          <a:lstStyle/>
          <a:p>
            <a:r>
              <a:rPr lang="en-US" dirty="0" smtClean="0"/>
              <a:t>First Level Bullet</a:t>
            </a:r>
          </a:p>
          <a:p>
            <a:pPr lvl="1"/>
            <a:r>
              <a:rPr lang="en-US" dirty="0" smtClean="0"/>
              <a:t>Second Level Bullet</a:t>
            </a:r>
          </a:p>
          <a:p>
            <a:pPr lvl="1"/>
            <a:endParaRPr lang="en-US" dirty="0"/>
          </a:p>
          <a:p>
            <a:r>
              <a:rPr lang="en-US" dirty="0"/>
              <a:t>First Level Bullet</a:t>
            </a:r>
          </a:p>
          <a:p>
            <a:pPr lvl="1"/>
            <a:r>
              <a:rPr lang="en-US" dirty="0"/>
              <a:t>Second Level Bullet</a:t>
            </a:r>
          </a:p>
          <a:p>
            <a:pPr lvl="1"/>
            <a:endParaRPr lang="en-US" dirty="0"/>
          </a:p>
          <a:p>
            <a:r>
              <a:rPr lang="en-US" dirty="0" smtClean="0"/>
              <a:t>First </a:t>
            </a:r>
            <a:r>
              <a:rPr lang="en-US" dirty="0"/>
              <a:t>Level Bullet</a:t>
            </a:r>
          </a:p>
          <a:p>
            <a:pPr lvl="1"/>
            <a:r>
              <a:rPr lang="en-US" dirty="0"/>
              <a:t>Second Level Bullet</a:t>
            </a:r>
          </a:p>
          <a:p>
            <a:pPr lvl="1"/>
            <a:endParaRPr lang="en-US" dirty="0"/>
          </a:p>
          <a:p>
            <a:r>
              <a:rPr lang="en-US" dirty="0"/>
              <a:t>First Level Bullet</a:t>
            </a:r>
          </a:p>
          <a:p>
            <a:pPr lvl="1"/>
            <a:r>
              <a:rPr lang="en-US" dirty="0"/>
              <a:t>Second Level </a:t>
            </a:r>
            <a:r>
              <a:rPr lang="en-US" dirty="0" smtClean="0"/>
              <a:t>Bullet</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50</a:t>
            </a:fld>
            <a:endParaRPr lang="en-US"/>
          </a:p>
        </p:txBody>
      </p:sp>
    </p:spTree>
    <p:extLst>
      <p:ext uri="{BB962C8B-B14F-4D97-AF65-F5344CB8AC3E}">
        <p14:creationId xmlns:p14="http://schemas.microsoft.com/office/powerpoint/2010/main" val="2530846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a:t>
            </a:r>
            <a:endParaRPr lang="en-US" dirty="0"/>
          </a:p>
        </p:txBody>
      </p:sp>
      <p:sp>
        <p:nvSpPr>
          <p:cNvPr id="3" name="Slide Number Placeholder 2"/>
          <p:cNvSpPr>
            <a:spLocks noGrp="1"/>
          </p:cNvSpPr>
          <p:nvPr>
            <p:ph type="sldNum" sz="quarter" idx="12"/>
          </p:nvPr>
        </p:nvSpPr>
        <p:spPr/>
        <p:txBody>
          <a:bodyPr/>
          <a:lstStyle/>
          <a:p>
            <a:fld id="{E728A94C-44F1-DF43-8BD8-694E750DEF33}" type="slidenum">
              <a:rPr lang="en-US" smtClean="0"/>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51312778"/>
              </p:ext>
            </p:extLst>
          </p:nvPr>
        </p:nvGraphicFramePr>
        <p:xfrm>
          <a:off x="1524000" y="1805102"/>
          <a:ext cx="6096000" cy="22250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sz="1400" dirty="0" smtClean="0"/>
                        <a:t>HEADING 1</a:t>
                      </a:r>
                      <a:endParaRPr lang="en-US" sz="1400" dirty="0"/>
                    </a:p>
                  </a:txBody>
                  <a:tcPr anchor="ctr"/>
                </a:tc>
                <a:tc>
                  <a:txBody>
                    <a:bodyPr/>
                    <a:lstStyle/>
                    <a:p>
                      <a:pPr algn="ctr"/>
                      <a:r>
                        <a:rPr lang="en-US" sz="1400" dirty="0" smtClean="0"/>
                        <a:t>HEADING</a:t>
                      </a:r>
                      <a:r>
                        <a:rPr lang="en-US" sz="1400" baseline="0" dirty="0" smtClean="0"/>
                        <a:t> 2</a:t>
                      </a:r>
                      <a:endParaRPr lang="en-US" sz="1400" dirty="0"/>
                    </a:p>
                  </a:txBody>
                  <a:tcPr anchor="ctr"/>
                </a:tc>
                <a:tc>
                  <a:txBody>
                    <a:bodyPr/>
                    <a:lstStyle/>
                    <a:p>
                      <a:pPr algn="ctr"/>
                      <a:r>
                        <a:rPr lang="en-US" sz="1400" dirty="0" smtClean="0"/>
                        <a:t>HEADING 3</a:t>
                      </a:r>
                      <a:endParaRPr lang="en-US" sz="1400" dirty="0"/>
                    </a:p>
                  </a:txBody>
                  <a:tcPr anchor="ctr"/>
                </a:tc>
                <a:tc>
                  <a:txBody>
                    <a:bodyPr/>
                    <a:lstStyle/>
                    <a:p>
                      <a:pPr algn="ctr"/>
                      <a:r>
                        <a:rPr lang="en-US" sz="1400" dirty="0" smtClean="0"/>
                        <a:t>HEADING</a:t>
                      </a:r>
                      <a:r>
                        <a:rPr lang="en-US" sz="1400" baseline="0" dirty="0" smtClean="0"/>
                        <a:t> 4</a:t>
                      </a:r>
                      <a:endParaRPr lang="en-US" sz="1400" dirty="0"/>
                    </a:p>
                  </a:txBody>
                  <a:tcPr anchor="ctr"/>
                </a:tc>
                <a:tc>
                  <a:txBody>
                    <a:bodyPr/>
                    <a:lstStyle/>
                    <a:p>
                      <a:pPr algn="ctr"/>
                      <a:r>
                        <a:rPr lang="en-US" sz="1400" dirty="0" smtClean="0"/>
                        <a:t>HEADING 5</a:t>
                      </a:r>
                      <a:endParaRPr lang="en-US" sz="1400" dirty="0"/>
                    </a:p>
                  </a:txBody>
                  <a:tcPr anchor="ctr"/>
                </a:tc>
              </a:tr>
              <a:tr h="370840">
                <a:tc>
                  <a:txBody>
                    <a:bodyPr/>
                    <a:lstStyle/>
                    <a:p>
                      <a:r>
                        <a:rPr lang="en-US" sz="1400" smtClean="0"/>
                        <a:t>Data</a:t>
                      </a:r>
                      <a:endParaRPr lang="en-US" sz="1400" dirty="0"/>
                    </a:p>
                  </a:txBody>
                  <a:tcPr anchor="ct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r>
              <a:tr h="370840">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r>
              <a:tr h="370840">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r>
              <a:tr h="370840">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r>
              <a:tr h="370840">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smtClean="0"/>
                        <a:t>Data</a:t>
                      </a:r>
                      <a:endParaRPr lang="en-US" sz="1400" dirty="0"/>
                    </a:p>
                  </a:txBody>
                  <a:tcPr/>
                </a:tc>
                <a:tc>
                  <a:txBody>
                    <a:bodyPr/>
                    <a:lstStyle/>
                    <a:p>
                      <a:r>
                        <a:rPr lang="en-US" sz="1400" dirty="0" smtClean="0"/>
                        <a:t>Data</a:t>
                      </a:r>
                      <a:endParaRPr lang="en-US" sz="1400" dirty="0"/>
                    </a:p>
                  </a:txBody>
                  <a:tcPr/>
                </a:tc>
              </a:tr>
            </a:tbl>
          </a:graphicData>
        </a:graphic>
      </p:graphicFrame>
    </p:spTree>
    <p:extLst>
      <p:ext uri="{BB962C8B-B14F-4D97-AF65-F5344CB8AC3E}">
        <p14:creationId xmlns:p14="http://schemas.microsoft.com/office/powerpoint/2010/main" val="38872958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Couchbase</a:t>
            </a:r>
            <a:r>
              <a:rPr lang="en-US" dirty="0" smtClean="0"/>
              <a:t> Colors for Office*</a:t>
            </a:r>
            <a:endParaRPr lang="en-US" dirty="0"/>
          </a:p>
        </p:txBody>
      </p:sp>
      <p:sp>
        <p:nvSpPr>
          <p:cNvPr id="4" name="Slide Number Placeholder 3"/>
          <p:cNvSpPr>
            <a:spLocks noGrp="1"/>
          </p:cNvSpPr>
          <p:nvPr>
            <p:ph type="sldNum" sz="quarter" idx="12"/>
          </p:nvPr>
        </p:nvSpPr>
        <p:spPr/>
        <p:txBody>
          <a:bodyPr/>
          <a:lstStyle/>
          <a:p>
            <a:fld id="{E728A94C-44F1-DF43-8BD8-694E750DEF33}" type="slidenum">
              <a:rPr lang="en-US" smtClean="0"/>
              <a:t>52</a:t>
            </a:fld>
            <a:endParaRPr lang="en-US"/>
          </a:p>
        </p:txBody>
      </p:sp>
      <p:sp>
        <p:nvSpPr>
          <p:cNvPr id="6" name="Oval 5"/>
          <p:cNvSpPr/>
          <p:nvPr/>
        </p:nvSpPr>
        <p:spPr>
          <a:xfrm>
            <a:off x="583702" y="1688204"/>
            <a:ext cx="733570" cy="73357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97819" y="1688204"/>
            <a:ext cx="733570" cy="7335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211936" y="1688204"/>
            <a:ext cx="733570" cy="73357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526053" y="1688204"/>
            <a:ext cx="733570" cy="73357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840170" y="1688204"/>
            <a:ext cx="733570" cy="73357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54288" y="1688204"/>
            <a:ext cx="733570" cy="73357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83702" y="2524417"/>
            <a:ext cx="682736" cy="923330"/>
          </a:xfrm>
          <a:prstGeom prst="rect">
            <a:avLst/>
          </a:prstGeom>
          <a:noFill/>
        </p:spPr>
        <p:txBody>
          <a:bodyPr wrap="none" rtlCol="0">
            <a:spAutoFit/>
          </a:bodyPr>
          <a:lstStyle/>
          <a:p>
            <a:r>
              <a:rPr lang="en-US" dirty="0" smtClean="0"/>
              <a:t>R: 30</a:t>
            </a:r>
          </a:p>
          <a:p>
            <a:r>
              <a:rPr lang="en-US" dirty="0" smtClean="0"/>
              <a:t>G: 28</a:t>
            </a:r>
          </a:p>
          <a:p>
            <a:r>
              <a:rPr lang="en-US" dirty="0" smtClean="0"/>
              <a:t>B: 28</a:t>
            </a:r>
            <a:endParaRPr lang="en-US" dirty="0"/>
          </a:p>
        </p:txBody>
      </p:sp>
      <p:sp>
        <p:nvSpPr>
          <p:cNvPr id="13" name="TextBox 12"/>
          <p:cNvSpPr txBox="1"/>
          <p:nvPr/>
        </p:nvSpPr>
        <p:spPr>
          <a:xfrm>
            <a:off x="1897819" y="2524417"/>
            <a:ext cx="773244" cy="923330"/>
          </a:xfrm>
          <a:prstGeom prst="rect">
            <a:avLst/>
          </a:prstGeom>
          <a:solidFill>
            <a:srgbClr val="FFFFFF"/>
          </a:solidFill>
        </p:spPr>
        <p:txBody>
          <a:bodyPr wrap="none" rtlCol="0">
            <a:spAutoFit/>
          </a:bodyPr>
          <a:lstStyle/>
          <a:p>
            <a:r>
              <a:rPr lang="en-US" dirty="0" smtClean="0"/>
              <a:t>R: 27</a:t>
            </a:r>
          </a:p>
          <a:p>
            <a:r>
              <a:rPr lang="en-US" dirty="0" smtClean="0"/>
              <a:t>G: 178</a:t>
            </a:r>
          </a:p>
          <a:p>
            <a:r>
              <a:rPr lang="en-US" dirty="0" smtClean="0"/>
              <a:t>B: 226</a:t>
            </a:r>
            <a:endParaRPr lang="en-US" dirty="0"/>
          </a:p>
        </p:txBody>
      </p:sp>
      <p:sp>
        <p:nvSpPr>
          <p:cNvPr id="14" name="TextBox 13"/>
          <p:cNvSpPr txBox="1"/>
          <p:nvPr/>
        </p:nvSpPr>
        <p:spPr>
          <a:xfrm>
            <a:off x="3211936" y="2524417"/>
            <a:ext cx="772905" cy="923330"/>
          </a:xfrm>
          <a:prstGeom prst="rect">
            <a:avLst/>
          </a:prstGeom>
          <a:noFill/>
        </p:spPr>
        <p:txBody>
          <a:bodyPr wrap="none" rtlCol="0">
            <a:spAutoFit/>
          </a:bodyPr>
          <a:lstStyle/>
          <a:p>
            <a:r>
              <a:rPr lang="en-US" dirty="0" smtClean="0"/>
              <a:t>R: 228</a:t>
            </a:r>
          </a:p>
          <a:p>
            <a:r>
              <a:rPr lang="en-US" dirty="0" smtClean="0"/>
              <a:t>G: 1</a:t>
            </a:r>
          </a:p>
          <a:p>
            <a:r>
              <a:rPr lang="en-US" dirty="0" smtClean="0"/>
              <a:t>B: 33</a:t>
            </a:r>
            <a:endParaRPr lang="en-US" dirty="0"/>
          </a:p>
        </p:txBody>
      </p:sp>
      <p:sp>
        <p:nvSpPr>
          <p:cNvPr id="15" name="TextBox 14"/>
          <p:cNvSpPr txBox="1"/>
          <p:nvPr/>
        </p:nvSpPr>
        <p:spPr>
          <a:xfrm>
            <a:off x="4526053" y="2524417"/>
            <a:ext cx="785304" cy="923330"/>
          </a:xfrm>
          <a:prstGeom prst="rect">
            <a:avLst/>
          </a:prstGeom>
          <a:noFill/>
        </p:spPr>
        <p:txBody>
          <a:bodyPr wrap="none" rtlCol="0">
            <a:spAutoFit/>
          </a:bodyPr>
          <a:lstStyle/>
          <a:p>
            <a:r>
              <a:rPr lang="en-US" dirty="0" smtClean="0"/>
              <a:t>R: 255</a:t>
            </a:r>
          </a:p>
          <a:p>
            <a:r>
              <a:rPr lang="en-US" dirty="0" smtClean="0"/>
              <a:t>G: 212</a:t>
            </a:r>
          </a:p>
          <a:p>
            <a:r>
              <a:rPr lang="en-US" dirty="0" smtClean="0"/>
              <a:t>B: 0</a:t>
            </a:r>
            <a:endParaRPr lang="en-US" dirty="0"/>
          </a:p>
        </p:txBody>
      </p:sp>
      <p:sp>
        <p:nvSpPr>
          <p:cNvPr id="16" name="TextBox 15"/>
          <p:cNvSpPr txBox="1"/>
          <p:nvPr/>
        </p:nvSpPr>
        <p:spPr>
          <a:xfrm>
            <a:off x="5840170" y="2524417"/>
            <a:ext cx="774571" cy="923330"/>
          </a:xfrm>
          <a:prstGeom prst="rect">
            <a:avLst/>
          </a:prstGeom>
          <a:noFill/>
        </p:spPr>
        <p:txBody>
          <a:bodyPr wrap="none" rtlCol="0">
            <a:spAutoFit/>
          </a:bodyPr>
          <a:lstStyle/>
          <a:p>
            <a:r>
              <a:rPr lang="en-US" dirty="0" smtClean="0"/>
              <a:t>R: 255</a:t>
            </a:r>
          </a:p>
          <a:p>
            <a:r>
              <a:rPr lang="en-US" dirty="0" smtClean="0"/>
              <a:t>G: 101</a:t>
            </a:r>
          </a:p>
          <a:p>
            <a:r>
              <a:rPr lang="en-US" dirty="0" smtClean="0"/>
              <a:t>B: 0</a:t>
            </a:r>
            <a:endParaRPr lang="en-US" dirty="0"/>
          </a:p>
        </p:txBody>
      </p:sp>
      <p:sp>
        <p:nvSpPr>
          <p:cNvPr id="17" name="TextBox 16"/>
          <p:cNvSpPr txBox="1"/>
          <p:nvPr/>
        </p:nvSpPr>
        <p:spPr>
          <a:xfrm>
            <a:off x="7154288" y="2524417"/>
            <a:ext cx="782824" cy="923330"/>
          </a:xfrm>
          <a:prstGeom prst="rect">
            <a:avLst/>
          </a:prstGeom>
          <a:noFill/>
        </p:spPr>
        <p:txBody>
          <a:bodyPr wrap="none" rtlCol="0">
            <a:spAutoFit/>
          </a:bodyPr>
          <a:lstStyle/>
          <a:p>
            <a:r>
              <a:rPr lang="en-US" dirty="0" smtClean="0"/>
              <a:t>R: 239</a:t>
            </a:r>
          </a:p>
          <a:p>
            <a:r>
              <a:rPr lang="en-US" dirty="0" smtClean="0"/>
              <a:t>G: 239</a:t>
            </a:r>
          </a:p>
          <a:p>
            <a:r>
              <a:rPr lang="en-US" dirty="0" smtClean="0"/>
              <a:t>B: 239</a:t>
            </a:r>
            <a:endParaRPr lang="en-US" dirty="0"/>
          </a:p>
        </p:txBody>
      </p:sp>
      <p:sp>
        <p:nvSpPr>
          <p:cNvPr id="18" name="TextBox 17"/>
          <p:cNvSpPr txBox="1"/>
          <p:nvPr/>
        </p:nvSpPr>
        <p:spPr>
          <a:xfrm>
            <a:off x="181711" y="4382952"/>
            <a:ext cx="3649857" cy="276999"/>
          </a:xfrm>
          <a:prstGeom prst="rect">
            <a:avLst/>
          </a:prstGeom>
          <a:noFill/>
        </p:spPr>
        <p:txBody>
          <a:bodyPr wrap="none" rtlCol="0">
            <a:spAutoFit/>
          </a:bodyPr>
          <a:lstStyle/>
          <a:p>
            <a:r>
              <a:rPr lang="en-US" sz="1200" dirty="0" smtClean="0"/>
              <a:t>*Do not use these RGB values for Adobe Creative Suite </a:t>
            </a:r>
            <a:endParaRPr lang="en-US" sz="1200" dirty="0"/>
          </a:p>
        </p:txBody>
      </p:sp>
    </p:spTree>
    <p:extLst>
      <p:ext uri="{BB962C8B-B14F-4D97-AF65-F5344CB8AC3E}">
        <p14:creationId xmlns:p14="http://schemas.microsoft.com/office/powerpoint/2010/main" val="4197795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Charts</a:t>
            </a:r>
            <a:endParaRPr lang="en-US" dirty="0"/>
          </a:p>
        </p:txBody>
      </p:sp>
      <p:sp>
        <p:nvSpPr>
          <p:cNvPr id="3" name="Slide Number Placeholder 2"/>
          <p:cNvSpPr>
            <a:spLocks noGrp="1"/>
          </p:cNvSpPr>
          <p:nvPr>
            <p:ph type="sldNum" sz="quarter" idx="12"/>
          </p:nvPr>
        </p:nvSpPr>
        <p:spPr/>
        <p:txBody>
          <a:bodyPr/>
          <a:lstStyle/>
          <a:p>
            <a:fld id="{E728A94C-44F1-DF43-8BD8-694E750DEF33}" type="slidenum">
              <a:rPr lang="en-US" smtClean="0"/>
              <a:t>53</a:t>
            </a:fld>
            <a:endParaRPr lang="en-US"/>
          </a:p>
        </p:txBody>
      </p:sp>
      <p:graphicFrame>
        <p:nvGraphicFramePr>
          <p:cNvPr id="4" name="Chart 3"/>
          <p:cNvGraphicFramePr/>
          <p:nvPr>
            <p:extLst>
              <p:ext uri="{D42A27DB-BD31-4B8C-83A1-F6EECF244321}">
                <p14:modId xmlns:p14="http://schemas.microsoft.com/office/powerpoint/2010/main" val="2965597551"/>
              </p:ext>
            </p:extLst>
          </p:nvPr>
        </p:nvGraphicFramePr>
        <p:xfrm>
          <a:off x="2077936" y="1274729"/>
          <a:ext cx="4988128" cy="33254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0745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Charts</a:t>
            </a:r>
            <a:endParaRPr lang="en-US" dirty="0"/>
          </a:p>
        </p:txBody>
      </p:sp>
      <p:sp>
        <p:nvSpPr>
          <p:cNvPr id="3" name="Slide Number Placeholder 2"/>
          <p:cNvSpPr>
            <a:spLocks noGrp="1"/>
          </p:cNvSpPr>
          <p:nvPr>
            <p:ph type="sldNum" sz="quarter" idx="12"/>
          </p:nvPr>
        </p:nvSpPr>
        <p:spPr/>
        <p:txBody>
          <a:bodyPr/>
          <a:lstStyle/>
          <a:p>
            <a:fld id="{E728A94C-44F1-DF43-8BD8-694E750DEF33}" type="slidenum">
              <a:rPr lang="en-US" smtClean="0"/>
              <a:t>54</a:t>
            </a:fld>
            <a:endParaRPr lang="en-US"/>
          </a:p>
        </p:txBody>
      </p:sp>
      <p:graphicFrame>
        <p:nvGraphicFramePr>
          <p:cNvPr id="4" name="Chart 3"/>
          <p:cNvGraphicFramePr/>
          <p:nvPr>
            <p:extLst>
              <p:ext uri="{D42A27DB-BD31-4B8C-83A1-F6EECF244321}">
                <p14:modId xmlns:p14="http://schemas.microsoft.com/office/powerpoint/2010/main" val="1863790638"/>
              </p:ext>
            </p:extLst>
          </p:nvPr>
        </p:nvGraphicFramePr>
        <p:xfrm>
          <a:off x="1148405" y="1415916"/>
          <a:ext cx="6847191" cy="3187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725961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Charts</a:t>
            </a:r>
            <a:endParaRPr lang="en-US" dirty="0"/>
          </a:p>
        </p:txBody>
      </p:sp>
      <p:sp>
        <p:nvSpPr>
          <p:cNvPr id="3" name="Slide Number Placeholder 2"/>
          <p:cNvSpPr>
            <a:spLocks noGrp="1"/>
          </p:cNvSpPr>
          <p:nvPr>
            <p:ph type="sldNum" sz="quarter" idx="12"/>
          </p:nvPr>
        </p:nvSpPr>
        <p:spPr/>
        <p:txBody>
          <a:bodyPr/>
          <a:lstStyle/>
          <a:p>
            <a:fld id="{E728A94C-44F1-DF43-8BD8-694E750DEF33}" type="slidenum">
              <a:rPr lang="en-US" smtClean="0"/>
              <a:t>55</a:t>
            </a:fld>
            <a:endParaRPr lang="en-US"/>
          </a:p>
        </p:txBody>
      </p:sp>
      <p:graphicFrame>
        <p:nvGraphicFramePr>
          <p:cNvPr id="4" name="Chart 3"/>
          <p:cNvGraphicFramePr/>
          <p:nvPr>
            <p:extLst>
              <p:ext uri="{D42A27DB-BD31-4B8C-83A1-F6EECF244321}">
                <p14:modId xmlns:p14="http://schemas.microsoft.com/office/powerpoint/2010/main" val="1308193362"/>
              </p:ext>
            </p:extLst>
          </p:nvPr>
        </p:nvGraphicFramePr>
        <p:xfrm>
          <a:off x="1018702" y="1426722"/>
          <a:ext cx="7106596" cy="30094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680851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Section Break (Blue)</a:t>
            </a:r>
            <a:endParaRPr lang="en-US" dirty="0"/>
          </a:p>
        </p:txBody>
      </p:sp>
      <p:sp>
        <p:nvSpPr>
          <p:cNvPr id="3" name="Subtitle 2"/>
          <p:cNvSpPr>
            <a:spLocks noGrp="1"/>
          </p:cNvSpPr>
          <p:nvPr>
            <p:ph type="subTitle" idx="1"/>
          </p:nvPr>
        </p:nvSpPr>
        <p:spPr/>
        <p:txBody>
          <a:bodyPr/>
          <a:lstStyle/>
          <a:p>
            <a:r>
              <a:rPr lang="en-US" dirty="0" smtClean="0"/>
              <a:t>Subtitle</a:t>
            </a:r>
            <a:endParaRPr lang="en-US" dirty="0"/>
          </a:p>
        </p:txBody>
      </p:sp>
    </p:spTree>
    <p:extLst>
      <p:ext uri="{BB962C8B-B14F-4D97-AF65-F5344CB8AC3E}">
        <p14:creationId xmlns:p14="http://schemas.microsoft.com/office/powerpoint/2010/main" val="289815199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Section Break (White)</a:t>
            </a:r>
            <a:endParaRPr lang="en-US" dirty="0"/>
          </a:p>
        </p:txBody>
      </p:sp>
      <p:sp>
        <p:nvSpPr>
          <p:cNvPr id="3" name="Subtitle 2"/>
          <p:cNvSpPr>
            <a:spLocks noGrp="1"/>
          </p:cNvSpPr>
          <p:nvPr>
            <p:ph type="subTitle" idx="1"/>
          </p:nvPr>
        </p:nvSpPr>
        <p:spPr/>
        <p:txBody>
          <a:bodyPr/>
          <a:lstStyle/>
          <a:p>
            <a:r>
              <a:rPr lang="en-US" dirty="0" smtClean="0"/>
              <a:t>Subtitle</a:t>
            </a:r>
            <a:endParaRPr lang="en-US" dirty="0"/>
          </a:p>
        </p:txBody>
      </p:sp>
    </p:spTree>
    <p:extLst>
      <p:ext uri="{BB962C8B-B14F-4D97-AF65-F5344CB8AC3E}">
        <p14:creationId xmlns:p14="http://schemas.microsoft.com/office/powerpoint/2010/main" val="14545366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Section Break (Grey)</a:t>
            </a:r>
            <a:endParaRPr lang="en-US" dirty="0"/>
          </a:p>
        </p:txBody>
      </p:sp>
      <p:sp>
        <p:nvSpPr>
          <p:cNvPr id="3" name="Subtitle 2"/>
          <p:cNvSpPr>
            <a:spLocks noGrp="1"/>
          </p:cNvSpPr>
          <p:nvPr>
            <p:ph type="subTitle" idx="1"/>
          </p:nvPr>
        </p:nvSpPr>
        <p:spPr/>
        <p:txBody>
          <a:bodyPr/>
          <a:lstStyle/>
          <a:p>
            <a:r>
              <a:rPr lang="en-US" dirty="0" smtClean="0"/>
              <a:t>Subtitle</a:t>
            </a:r>
            <a:endParaRPr lang="en-US" dirty="0"/>
          </a:p>
        </p:txBody>
      </p:sp>
    </p:spTree>
    <p:extLst>
      <p:ext uri="{BB962C8B-B14F-4D97-AF65-F5344CB8AC3E}">
        <p14:creationId xmlns:p14="http://schemas.microsoft.com/office/powerpoint/2010/main" val="13008429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Section Break (Red)</a:t>
            </a:r>
            <a:endParaRPr lang="en-US" dirty="0"/>
          </a:p>
        </p:txBody>
      </p:sp>
      <p:sp>
        <p:nvSpPr>
          <p:cNvPr id="3" name="Subtitle 2"/>
          <p:cNvSpPr>
            <a:spLocks noGrp="1"/>
          </p:cNvSpPr>
          <p:nvPr>
            <p:ph type="subTitle" idx="1"/>
          </p:nvPr>
        </p:nvSpPr>
        <p:spPr/>
        <p:txBody>
          <a:bodyPr/>
          <a:lstStyle/>
          <a:p>
            <a:r>
              <a:rPr lang="en-US" dirty="0" smtClean="0"/>
              <a:t>Subtitle</a:t>
            </a:r>
            <a:endParaRPr lang="en-US" dirty="0"/>
          </a:p>
        </p:txBody>
      </p:sp>
    </p:spTree>
    <p:extLst>
      <p:ext uri="{BB962C8B-B14F-4D97-AF65-F5344CB8AC3E}">
        <p14:creationId xmlns:p14="http://schemas.microsoft.com/office/powerpoint/2010/main" val="15776033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Gateway</a:t>
            </a:r>
            <a:endParaRPr lang="en-US" dirty="0"/>
          </a:p>
        </p:txBody>
      </p:sp>
      <p:sp>
        <p:nvSpPr>
          <p:cNvPr id="3" name="Content Placeholder 2"/>
          <p:cNvSpPr>
            <a:spLocks noGrp="1"/>
          </p:cNvSpPr>
          <p:nvPr>
            <p:ph idx="1"/>
          </p:nvPr>
        </p:nvSpPr>
        <p:spPr/>
        <p:txBody>
          <a:bodyPr/>
          <a:lstStyle/>
          <a:p>
            <a:r>
              <a:rPr lang="en-US" sz="2000" b="1" dirty="0" smtClean="0"/>
              <a:t>Lives in the data </a:t>
            </a:r>
            <a:r>
              <a:rPr lang="en-US" sz="2000" b="1" dirty="0" err="1" smtClean="0"/>
              <a:t>centre</a:t>
            </a:r>
            <a:r>
              <a:rPr lang="en-US" sz="2000" b="1" dirty="0"/>
              <a:t> </a:t>
            </a:r>
            <a:r>
              <a:rPr lang="en-US" sz="2000" b="1" dirty="0" smtClean="0"/>
              <a:t>or cloud environment</a:t>
            </a:r>
          </a:p>
          <a:p>
            <a:endParaRPr lang="en-US" sz="2000" b="1" dirty="0"/>
          </a:p>
          <a:p>
            <a:r>
              <a:rPr lang="en-US" sz="2000" b="1" dirty="0" smtClean="0"/>
              <a:t>Uses a Couchbase Server bucket to persist data from Couchbase Lite devices</a:t>
            </a:r>
          </a:p>
          <a:p>
            <a:endParaRPr lang="en-US" sz="2000" b="1" dirty="0"/>
          </a:p>
          <a:p>
            <a:r>
              <a:rPr lang="en-US" sz="2000" b="1" dirty="0" smtClean="0"/>
              <a:t>HTTP listener that provides a passive replication end point</a:t>
            </a:r>
          </a:p>
        </p:txBody>
      </p:sp>
      <p:sp>
        <p:nvSpPr>
          <p:cNvPr id="4" name="Slide Number Placeholder 3"/>
          <p:cNvSpPr>
            <a:spLocks noGrp="1"/>
          </p:cNvSpPr>
          <p:nvPr>
            <p:ph type="sldNum" sz="quarter" idx="12"/>
          </p:nvPr>
        </p:nvSpPr>
        <p:spPr/>
        <p:txBody>
          <a:bodyPr/>
          <a:lstStyle/>
          <a:p>
            <a:fld id="{E728A94C-44F1-DF43-8BD8-694E750DEF33}" type="slidenum">
              <a:rPr lang="en-US" smtClean="0"/>
              <a:t>6</a:t>
            </a:fld>
            <a:endParaRPr lang="en-US"/>
          </a:p>
        </p:txBody>
      </p:sp>
    </p:spTree>
    <p:extLst>
      <p:ext uri="{BB962C8B-B14F-4D97-AF65-F5344CB8AC3E}">
        <p14:creationId xmlns:p14="http://schemas.microsoft.com/office/powerpoint/2010/main" val="40638817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E728A94C-44F1-DF43-8BD8-694E750DEF33}" type="slidenum">
              <a:rPr lang="en-US" smtClean="0"/>
              <a:pPr/>
              <a:t>60</a:t>
            </a:fld>
            <a:endParaRPr lang="en-US"/>
          </a:p>
        </p:txBody>
      </p:sp>
    </p:spTree>
    <p:extLst>
      <p:ext uri="{BB962C8B-B14F-4D97-AF65-F5344CB8AC3E}">
        <p14:creationId xmlns:p14="http://schemas.microsoft.com/office/powerpoint/2010/main" val="9135093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Server</a:t>
            </a:r>
            <a:endParaRPr lang="en-US" dirty="0"/>
          </a:p>
        </p:txBody>
      </p:sp>
      <p:sp>
        <p:nvSpPr>
          <p:cNvPr id="3" name="Content Placeholder 2"/>
          <p:cNvSpPr>
            <a:spLocks noGrp="1"/>
          </p:cNvSpPr>
          <p:nvPr>
            <p:ph idx="1"/>
          </p:nvPr>
        </p:nvSpPr>
        <p:spPr/>
        <p:txBody>
          <a:bodyPr/>
          <a:lstStyle/>
          <a:p>
            <a:r>
              <a:rPr lang="en-US" sz="2000" b="1" dirty="0" smtClean="0"/>
              <a:t>Couchbase Server 2.0 or newer</a:t>
            </a:r>
          </a:p>
          <a:p>
            <a:endParaRPr lang="en-US" sz="2000" b="1" dirty="0"/>
          </a:p>
          <a:p>
            <a:r>
              <a:rPr lang="en-US" sz="2000" b="1" dirty="0" smtClean="0"/>
              <a:t>Requires a dedicated bucket</a:t>
            </a:r>
          </a:p>
          <a:p>
            <a:endParaRPr lang="en-US" sz="2000" b="1" dirty="0"/>
          </a:p>
          <a:p>
            <a:r>
              <a:rPr lang="en-US" sz="2000" b="1" dirty="0" smtClean="0"/>
              <a:t>Shadow bucket:</a:t>
            </a:r>
            <a:r>
              <a:rPr lang="en-US" sz="2000" dirty="0" smtClean="0"/>
              <a:t> optionally replicate the synced data to allow normal Couchbase Server access</a:t>
            </a:r>
          </a:p>
          <a:p>
            <a:endParaRPr lang="en-US" sz="2000" b="1" dirty="0"/>
          </a:p>
          <a:p>
            <a:r>
              <a:rPr lang="en-US" sz="2000" b="1" dirty="0" smtClean="0"/>
              <a:t>CPU:</a:t>
            </a:r>
            <a:r>
              <a:rPr lang="en-US" sz="2000" dirty="0" smtClean="0"/>
              <a:t> </a:t>
            </a:r>
            <a:r>
              <a:rPr lang="en-US" sz="2000" dirty="0" err="1" smtClean="0"/>
              <a:t>SyncGateway</a:t>
            </a:r>
            <a:r>
              <a:rPr lang="en-US" sz="2000" dirty="0" smtClean="0"/>
              <a:t> uses Couchbase views</a:t>
            </a:r>
            <a:endParaRPr lang="en-US" sz="2000" b="1" dirty="0" smtClean="0"/>
          </a:p>
        </p:txBody>
      </p:sp>
      <p:sp>
        <p:nvSpPr>
          <p:cNvPr id="4" name="Slide Number Placeholder 3"/>
          <p:cNvSpPr>
            <a:spLocks noGrp="1"/>
          </p:cNvSpPr>
          <p:nvPr>
            <p:ph type="sldNum" sz="quarter" idx="12"/>
          </p:nvPr>
        </p:nvSpPr>
        <p:spPr/>
        <p:txBody>
          <a:bodyPr/>
          <a:lstStyle/>
          <a:p>
            <a:fld id="{E728A94C-44F1-DF43-8BD8-694E750DEF33}" type="slidenum">
              <a:rPr lang="en-US" smtClean="0"/>
              <a:t>7</a:t>
            </a:fld>
            <a:endParaRPr lang="en-US"/>
          </a:p>
        </p:txBody>
      </p:sp>
    </p:spTree>
    <p:extLst>
      <p:ext uri="{BB962C8B-B14F-4D97-AF65-F5344CB8AC3E}">
        <p14:creationId xmlns:p14="http://schemas.microsoft.com/office/powerpoint/2010/main" val="25480840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Couchbase Lite</a:t>
            </a:r>
            <a:endParaRPr lang="en-US" dirty="0"/>
          </a:p>
        </p:txBody>
      </p:sp>
      <p:sp>
        <p:nvSpPr>
          <p:cNvPr id="4" name="Subtitle 3"/>
          <p:cNvSpPr>
            <a:spLocks noGrp="1"/>
          </p:cNvSpPr>
          <p:nvPr>
            <p:ph type="subTitle" idx="1"/>
          </p:nvPr>
        </p:nvSpPr>
        <p:spPr/>
        <p:txBody>
          <a:bodyPr/>
          <a:lstStyle/>
          <a:p>
            <a:r>
              <a:rPr lang="en-US" dirty="0" smtClean="0"/>
              <a:t>A closer look</a:t>
            </a:r>
            <a:endParaRPr lang="en-US" dirty="0"/>
          </a:p>
        </p:txBody>
      </p:sp>
    </p:spTree>
    <p:extLst>
      <p:ext uri="{BB962C8B-B14F-4D97-AF65-F5344CB8AC3E}">
        <p14:creationId xmlns:p14="http://schemas.microsoft.com/office/powerpoint/2010/main" val="10689101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concepts</a:t>
            </a:r>
            <a:endParaRPr lang="en-US" dirty="0"/>
          </a:p>
        </p:txBody>
      </p:sp>
      <p:sp>
        <p:nvSpPr>
          <p:cNvPr id="3" name="Content Placeholder 2"/>
          <p:cNvSpPr>
            <a:spLocks noGrp="1"/>
          </p:cNvSpPr>
          <p:nvPr>
            <p:ph idx="1"/>
          </p:nvPr>
        </p:nvSpPr>
        <p:spPr/>
        <p:txBody>
          <a:bodyPr/>
          <a:lstStyle/>
          <a:p>
            <a:r>
              <a:rPr lang="en-US" sz="2000" b="1" dirty="0" smtClean="0"/>
              <a:t>Manager</a:t>
            </a:r>
          </a:p>
          <a:p>
            <a:pPr lvl="1"/>
            <a:r>
              <a:rPr lang="en-US" sz="2000" dirty="0" smtClean="0"/>
              <a:t>Your connection to </a:t>
            </a:r>
            <a:r>
              <a:rPr lang="en-US" sz="2000" dirty="0" err="1" smtClean="0"/>
              <a:t>Couchbase</a:t>
            </a:r>
            <a:r>
              <a:rPr lang="en-US" sz="2000" dirty="0" smtClean="0"/>
              <a:t> Lite</a:t>
            </a:r>
          </a:p>
          <a:p>
            <a:pPr lvl="1"/>
            <a:r>
              <a:rPr lang="en-US" sz="2000" dirty="0" smtClean="0"/>
              <a:t>Your single point of entry into </a:t>
            </a:r>
            <a:r>
              <a:rPr lang="en-US" sz="2000" dirty="0" err="1" smtClean="0"/>
              <a:t>Couchbase</a:t>
            </a:r>
            <a:r>
              <a:rPr lang="en-US" sz="2000" smtClean="0"/>
              <a:t> Lite</a:t>
            </a:r>
            <a:endParaRPr lang="en-US" sz="2000" dirty="0" smtClean="0"/>
          </a:p>
          <a:p>
            <a:pPr lvl="1"/>
            <a:r>
              <a:rPr lang="en-US" sz="2000" dirty="0" smtClean="0"/>
              <a:t>One manager for each app</a:t>
            </a:r>
          </a:p>
          <a:p>
            <a:pPr lvl="1"/>
            <a:r>
              <a:rPr lang="en-US" sz="2000" dirty="0" smtClean="0"/>
              <a:t>Multiple databases per manager</a:t>
            </a:r>
          </a:p>
          <a:p>
            <a:pPr lvl="1"/>
            <a:endParaRPr lang="en-US" sz="2000" dirty="0"/>
          </a:p>
          <a:p>
            <a:r>
              <a:rPr lang="en-US" sz="2000" b="1" dirty="0" smtClean="0"/>
              <a:t>Database</a:t>
            </a:r>
          </a:p>
          <a:p>
            <a:pPr lvl="1"/>
            <a:r>
              <a:rPr lang="en-US" sz="2000" dirty="0" smtClean="0"/>
              <a:t>Broadly equivalent to a Couchbase Server bucket</a:t>
            </a:r>
          </a:p>
          <a:p>
            <a:pPr lvl="1"/>
            <a:r>
              <a:rPr lang="en-US" sz="2000" dirty="0" smtClean="0"/>
              <a:t>Usually one database per app</a:t>
            </a:r>
          </a:p>
          <a:p>
            <a:pPr lvl="1"/>
            <a:r>
              <a:rPr lang="en-US" sz="2000" dirty="0" smtClean="0"/>
              <a:t>Databases are independent: if you’re writing a multi-user app, consider one database per user</a:t>
            </a:r>
          </a:p>
          <a:p>
            <a:pPr lvl="1"/>
            <a:endParaRPr lang="en-US" sz="2000" dirty="0" smtClean="0"/>
          </a:p>
          <a:p>
            <a:pPr lvl="1"/>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E728A94C-44F1-DF43-8BD8-694E750DEF33}" type="slidenum">
              <a:rPr lang="en-US" smtClean="0"/>
              <a:t>9</a:t>
            </a:fld>
            <a:endParaRPr lang="en-US"/>
          </a:p>
        </p:txBody>
      </p:sp>
    </p:spTree>
    <p:extLst>
      <p:ext uri="{BB962C8B-B14F-4D97-AF65-F5344CB8AC3E}">
        <p14:creationId xmlns:p14="http://schemas.microsoft.com/office/powerpoint/2010/main" val="12109076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B Corporate Template">
      <a:dk1>
        <a:srgbClr val="1E1C1C"/>
      </a:dk1>
      <a:lt1>
        <a:sysClr val="window" lastClr="FFFFFF"/>
      </a:lt1>
      <a:dk2>
        <a:srgbClr val="1E1C1C"/>
      </a:dk2>
      <a:lt2>
        <a:srgbClr val="FFFFFF"/>
      </a:lt2>
      <a:accent1>
        <a:srgbClr val="1BB2E2"/>
      </a:accent1>
      <a:accent2>
        <a:srgbClr val="E40121"/>
      </a:accent2>
      <a:accent3>
        <a:srgbClr val="FFD400"/>
      </a:accent3>
      <a:accent4>
        <a:srgbClr val="FF6500"/>
      </a:accent4>
      <a:accent5>
        <a:srgbClr val="EFEFEF"/>
      </a:accent5>
      <a:accent6>
        <a:srgbClr val="393937"/>
      </a:accent6>
      <a:hlink>
        <a:srgbClr val="15A5DE"/>
      </a:hlink>
      <a:folHlink>
        <a:srgbClr val="8E111C"/>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4625</TotalTime>
  <Words>2169</Words>
  <Application>Microsoft Macintosh PowerPoint</Application>
  <PresentationFormat>On-screen Show (16:9)</PresentationFormat>
  <Paragraphs>420</Paragraphs>
  <Slides>60</Slides>
  <Notes>30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Build First Application with Couchbase Mobile</vt:lpstr>
      <vt:lpstr>What we’re going to do</vt:lpstr>
      <vt:lpstr>Working with Couchbase Mobile</vt:lpstr>
      <vt:lpstr>The Couchbase Mobile stack</vt:lpstr>
      <vt:lpstr>Couchbase Lite</vt:lpstr>
      <vt:lpstr>Sync Gateway</vt:lpstr>
      <vt:lpstr>Couchbase Server</vt:lpstr>
      <vt:lpstr>Couchbase Lite</vt:lpstr>
      <vt:lpstr>Couchbase Lite concepts</vt:lpstr>
      <vt:lpstr>Create Shared Manager</vt:lpstr>
      <vt:lpstr>Create Database</vt:lpstr>
      <vt:lpstr>Create Document</vt:lpstr>
      <vt:lpstr>Retrieve Document</vt:lpstr>
      <vt:lpstr>Update Document</vt:lpstr>
      <vt:lpstr>Delete Document</vt:lpstr>
      <vt:lpstr>Database concepts</vt:lpstr>
      <vt:lpstr>Let’s get hands-0n</vt:lpstr>
      <vt:lpstr>PowerPoint Presentation</vt:lpstr>
      <vt:lpstr>This is what we’re aiming for</vt:lpstr>
      <vt:lpstr>What are we building?</vt:lpstr>
      <vt:lpstr>Getting the skeleton project</vt:lpstr>
      <vt:lpstr>Getting the skeleton project</vt:lpstr>
      <vt:lpstr>New Xamarin Project</vt:lpstr>
      <vt:lpstr>Android Solution</vt:lpstr>
      <vt:lpstr>Android Application</vt:lpstr>
      <vt:lpstr>Adding a NuGet Package</vt:lpstr>
      <vt:lpstr>Add ‘Couchbase Lite’ Package </vt:lpstr>
      <vt:lpstr>Package Console</vt:lpstr>
      <vt:lpstr>Package Folder</vt:lpstr>
      <vt:lpstr>Update Package</vt:lpstr>
      <vt:lpstr>Starter Code</vt:lpstr>
      <vt:lpstr>Tests</vt:lpstr>
      <vt:lpstr>Preparing the tests</vt:lpstr>
      <vt:lpstr>Preparing the tests</vt:lpstr>
      <vt:lpstr>Preparing the tests</vt:lpstr>
      <vt:lpstr>Connecting to the database</vt:lpstr>
      <vt:lpstr>Creating an empty database</vt:lpstr>
      <vt:lpstr>Create the manager</vt:lpstr>
      <vt:lpstr>Establish a connection when the app loads</vt:lpstr>
      <vt:lpstr>How are we testing this?</vt:lpstr>
      <vt:lpstr>Resources</vt:lpstr>
      <vt:lpstr>Now it’s your turn</vt:lpstr>
      <vt:lpstr>Putting something in the database</vt:lpstr>
      <vt:lpstr>Making our first entry</vt:lpstr>
      <vt:lpstr>Making our first entry</vt:lpstr>
      <vt:lpstr>Our POJO</vt:lpstr>
      <vt:lpstr>Our save method</vt:lpstr>
      <vt:lpstr>Making our first entry</vt:lpstr>
      <vt:lpstr>Title and Text</vt:lpstr>
      <vt:lpstr>Title and Bullets</vt:lpstr>
      <vt:lpstr>Tables</vt:lpstr>
      <vt:lpstr>Couchbase Colors for Office*</vt:lpstr>
      <vt:lpstr>Pie Charts</vt:lpstr>
      <vt:lpstr>Bar Charts</vt:lpstr>
      <vt:lpstr>Line Charts</vt:lpstr>
      <vt:lpstr>Section Break (Blue)</vt:lpstr>
      <vt:lpstr>Section Break (White)</vt:lpstr>
      <vt:lpstr>Section Break (Grey)</vt:lpstr>
      <vt:lpstr>Section Break (Red)</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Sparky Rose</dc:creator>
  <cp:lastModifiedBy>William Hoang</cp:lastModifiedBy>
  <cp:revision>105</cp:revision>
  <dcterms:created xsi:type="dcterms:W3CDTF">2014-10-22T15:36:28Z</dcterms:created>
  <dcterms:modified xsi:type="dcterms:W3CDTF">2014-11-26T16:00:36Z</dcterms:modified>
</cp:coreProperties>
</file>